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2" r:id="rId3"/>
    <p:sldId id="306" r:id="rId4"/>
    <p:sldId id="305" r:id="rId5"/>
    <p:sldId id="304" r:id="rId6"/>
    <p:sldId id="303" r:id="rId7"/>
    <p:sldId id="282" r:id="rId8"/>
    <p:sldId id="283" r:id="rId9"/>
    <p:sldId id="284" r:id="rId10"/>
    <p:sldId id="285" r:id="rId11"/>
    <p:sldId id="297" r:id="rId12"/>
    <p:sldId id="301" r:id="rId13"/>
    <p:sldId id="286" r:id="rId14"/>
    <p:sldId id="287" r:id="rId15"/>
    <p:sldId id="288" r:id="rId16"/>
    <p:sldId id="290" r:id="rId17"/>
    <p:sldId id="271" r:id="rId18"/>
    <p:sldId id="273" r:id="rId19"/>
    <p:sldId id="274" r:id="rId20"/>
    <p:sldId id="275" r:id="rId21"/>
    <p:sldId id="276" r:id="rId22"/>
    <p:sldId id="296" r:id="rId23"/>
    <p:sldId id="277" r:id="rId24"/>
    <p:sldId id="278" r:id="rId25"/>
    <p:sldId id="279" r:id="rId26"/>
    <p:sldId id="280" r:id="rId27"/>
    <p:sldId id="281" r:id="rId28"/>
    <p:sldId id="300" r:id="rId29"/>
    <p:sldId id="298" r:id="rId30"/>
    <p:sldId id="292" r:id="rId31"/>
    <p:sldId id="295" r:id="rId32"/>
    <p:sldId id="293" r:id="rId33"/>
    <p:sldId id="294" r:id="rId34"/>
    <p:sldId id="299" r:id="rId35"/>
    <p:sldId id="27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61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11.08.2023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458200" cy="3240360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Базовая</a:t>
            </a:r>
            <a:br>
              <a:rPr lang="ru-RU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сердечно-лёгочная</a:t>
            </a:r>
            <a:br>
              <a:rPr lang="ru-RU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реанимация</a:t>
            </a:r>
            <a:br>
              <a:rPr lang="ru-RU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ru-RU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преподаватель  </a:t>
            </a:r>
            <a:br>
              <a:rPr lang="ru-RU" sz="16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Башков </a:t>
            </a:r>
            <a:br>
              <a:rPr lang="ru-RU" sz="2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ЛЕОНИД  Леонидович</a:t>
            </a:r>
            <a:br>
              <a:rPr lang="ru-RU" sz="2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ru-RU" sz="24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ru-RU" sz="24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Смоленск 2023</a:t>
            </a:r>
            <a:endParaRPr lang="ru-RU" sz="18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648072"/>
          </a:xfrm>
        </p:spPr>
        <p:txBody>
          <a:bodyPr/>
          <a:lstStyle/>
          <a:p>
            <a:pPr algn="ctr"/>
            <a:r>
              <a:rPr lang="ru-RU" b="1" i="1" dirty="0" smtClean="0"/>
              <a:t>Биологическая </a:t>
            </a:r>
            <a:r>
              <a:rPr lang="ru-RU" b="1" i="1" dirty="0"/>
              <a:t>смерть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08504" cy="6237312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     </a:t>
            </a:r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Поздние </a:t>
            </a:r>
            <a:r>
              <a:rPr lang="ru-RU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</a:t>
            </a:r>
            <a:r>
              <a:rPr lang="ru-R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400" b="1" dirty="0"/>
              <a:t>появляются </a:t>
            </a:r>
            <a:r>
              <a:rPr lang="ru-RU" sz="8000" b="1" dirty="0">
                <a:solidFill>
                  <a:srgbClr val="FF0000"/>
                </a:solidFill>
              </a:rPr>
              <a:t>через </a:t>
            </a:r>
            <a:r>
              <a:rPr lang="ru-RU" sz="8000" b="1" dirty="0" smtClean="0">
                <a:solidFill>
                  <a:srgbClr val="FF0000"/>
                </a:solidFill>
              </a:rPr>
              <a:t>2 - 4 часа, </a:t>
            </a:r>
            <a:endParaRPr lang="ru-RU" sz="6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6400" b="1" dirty="0"/>
              <a:t> </a:t>
            </a:r>
            <a:r>
              <a:rPr lang="ru-RU" sz="6400" b="1" dirty="0" smtClean="0"/>
              <a:t>  </a:t>
            </a:r>
            <a:r>
              <a:rPr lang="ru-RU" sz="6400" dirty="0" smtClean="0"/>
              <a:t>и </a:t>
            </a:r>
            <a:r>
              <a:rPr lang="ru-RU" sz="6400" dirty="0"/>
              <a:t>к </a:t>
            </a:r>
            <a:r>
              <a:rPr lang="ru-RU" sz="6400" dirty="0" smtClean="0"/>
              <a:t>ним</a:t>
            </a:r>
            <a:r>
              <a:rPr lang="ru-RU" sz="6400" dirty="0"/>
              <a:t> </a:t>
            </a:r>
            <a:r>
              <a:rPr lang="ru-RU" sz="6400" dirty="0" smtClean="0"/>
              <a:t>относятся</a:t>
            </a:r>
            <a:r>
              <a:rPr lang="ru-RU" sz="6400" dirty="0"/>
              <a:t>: </a:t>
            </a:r>
          </a:p>
          <a:p>
            <a:pPr lvl="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пятна гипостаза </a:t>
            </a:r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крови </a:t>
            </a:r>
            <a:r>
              <a:rPr lang="ru-RU" sz="6400" b="1" i="1" dirty="0" smtClean="0"/>
              <a:t>- </a:t>
            </a:r>
            <a:r>
              <a:rPr lang="ru-RU" sz="6400" dirty="0" smtClean="0"/>
              <a:t>сине-фиолетовые пятна на </a:t>
            </a:r>
            <a:r>
              <a:rPr lang="ru-RU" sz="6400" dirty="0"/>
              <a:t>фоне бледных кожных </a:t>
            </a:r>
            <a:r>
              <a:rPr lang="ru-RU" sz="6400" dirty="0" smtClean="0"/>
              <a:t>покровов, располагаются </a:t>
            </a:r>
            <a:r>
              <a:rPr lang="ru-RU" sz="6400" dirty="0"/>
              <a:t>в нижележащих отделах </a:t>
            </a:r>
            <a:r>
              <a:rPr lang="ru-RU" sz="6400" dirty="0" smtClean="0"/>
              <a:t>тела. </a:t>
            </a:r>
          </a:p>
          <a:p>
            <a:pPr marL="0" lvl="0" indent="0">
              <a:buClr>
                <a:srgbClr val="7030A0"/>
              </a:buClr>
              <a:buSzPct val="100000"/>
              <a:buNone/>
            </a:pPr>
            <a:r>
              <a:rPr lang="ru-RU" sz="6400" b="1" i="1" dirty="0"/>
              <a:t> </a:t>
            </a:r>
            <a:r>
              <a:rPr lang="ru-RU" sz="6400" b="1" i="1" dirty="0" smtClean="0"/>
              <a:t>    </a:t>
            </a:r>
            <a:r>
              <a:rPr lang="ru-RU" sz="6400" i="1" dirty="0" smtClean="0"/>
              <a:t>Причины образования:</a:t>
            </a:r>
          </a:p>
          <a:p>
            <a:pPr lvl="0"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6400" dirty="0" smtClean="0"/>
              <a:t>прекращение </a:t>
            </a:r>
            <a:r>
              <a:rPr lang="ru-RU" sz="6400" dirty="0"/>
              <a:t>циркуляции крови из-за остановки сердца, </a:t>
            </a:r>
            <a:endParaRPr lang="ru-RU" sz="6400" dirty="0" smtClean="0"/>
          </a:p>
          <a:p>
            <a:pPr lvl="0"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6400" dirty="0" smtClean="0"/>
              <a:t>падение </a:t>
            </a:r>
            <a:r>
              <a:rPr lang="ru-RU" sz="6400" dirty="0"/>
              <a:t>тонуса сосудов, </a:t>
            </a:r>
            <a:endParaRPr lang="ru-RU" sz="6400" dirty="0" smtClean="0"/>
          </a:p>
          <a:p>
            <a:pPr lvl="0"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6400" dirty="0" smtClean="0"/>
              <a:t>развитие фибринолиза (в течение суток кровь не свёртывается). </a:t>
            </a:r>
            <a:endParaRPr lang="ru-RU" sz="6400" dirty="0"/>
          </a:p>
          <a:p>
            <a:pPr marL="0" indent="0">
              <a:buClr>
                <a:srgbClr val="7030A0"/>
              </a:buClr>
              <a:buSzPct val="100000"/>
              <a:buNone/>
            </a:pPr>
            <a:r>
              <a:rPr lang="ru-RU" sz="6400" i="1" dirty="0" smtClean="0"/>
              <a:t>        В местах </a:t>
            </a:r>
            <a:r>
              <a:rPr lang="ru-RU" sz="6400" i="1" dirty="0"/>
              <a:t>контакта костных выступов (лопатки, крестец, локти и др</a:t>
            </a:r>
            <a:r>
              <a:rPr lang="ru-RU" sz="6400" i="1" dirty="0" smtClean="0"/>
              <a:t>.)</a:t>
            </a:r>
          </a:p>
          <a:p>
            <a:pPr marL="0" indent="0">
              <a:buClr>
                <a:srgbClr val="7030A0"/>
              </a:buClr>
              <a:buSzPct val="100000"/>
              <a:buNone/>
            </a:pPr>
            <a:r>
              <a:rPr lang="ru-RU" sz="6400" i="1" dirty="0" smtClean="0"/>
              <a:t>      с </a:t>
            </a:r>
            <a:r>
              <a:rPr lang="ru-RU" sz="6400" i="1" dirty="0"/>
              <a:t>твёрдой </a:t>
            </a:r>
            <a:r>
              <a:rPr lang="ru-RU" sz="6400" i="1" dirty="0" smtClean="0"/>
              <a:t>поверхностью кровь </a:t>
            </a:r>
            <a:r>
              <a:rPr lang="ru-RU" sz="6400" i="1" dirty="0"/>
              <a:t>в кожу поступать не будет!</a:t>
            </a:r>
            <a:endParaRPr lang="ru-RU" sz="6400" dirty="0"/>
          </a:p>
          <a:p>
            <a:pPr lvl="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трупное окоченение</a:t>
            </a:r>
            <a: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400" b="1" i="1" dirty="0" smtClean="0"/>
              <a:t>-</a:t>
            </a:r>
            <a:r>
              <a:rPr lang="ru-RU" sz="6400" dirty="0" smtClean="0"/>
              <a:t> </a:t>
            </a:r>
            <a:r>
              <a:rPr lang="ru-RU" sz="6400" dirty="0"/>
              <a:t>наступает вследствие изменения биохимических процессов в организме из-за отсутствия кислорода и АТФ. </a:t>
            </a:r>
            <a:endParaRPr lang="ru-RU" sz="6400" dirty="0" smtClean="0"/>
          </a:p>
          <a:p>
            <a:pPr marL="0" lvl="0" indent="0">
              <a:buClr>
                <a:srgbClr val="7030A0"/>
              </a:buClr>
              <a:buSzPct val="100000"/>
              <a:buNone/>
            </a:pPr>
            <a:r>
              <a:rPr lang="ru-RU" sz="6400" dirty="0"/>
              <a:t> </a:t>
            </a:r>
            <a:r>
              <a:rPr lang="ru-RU" sz="6400" dirty="0" smtClean="0"/>
              <a:t>    </a:t>
            </a:r>
            <a:r>
              <a:rPr lang="ru-RU" sz="5600" dirty="0"/>
              <a:t>Н</a:t>
            </a:r>
            <a:r>
              <a:rPr lang="ru-RU" sz="5600" dirty="0" smtClean="0"/>
              <a:t>е может завершиться цикл «мышечное </a:t>
            </a:r>
            <a:r>
              <a:rPr lang="ru-RU" sz="5600" dirty="0" err="1" smtClean="0"/>
              <a:t>сокращение⬌мышечное</a:t>
            </a:r>
            <a:r>
              <a:rPr lang="ru-RU" sz="5600" dirty="0"/>
              <a:t> </a:t>
            </a:r>
            <a:r>
              <a:rPr lang="ru-RU" sz="5600" dirty="0" smtClean="0"/>
              <a:t>расслабление», </a:t>
            </a:r>
          </a:p>
          <a:p>
            <a:pPr marL="0" lvl="0" indent="0">
              <a:buClr>
                <a:srgbClr val="7030A0"/>
              </a:buClr>
              <a:buSzPct val="100000"/>
              <a:buNone/>
            </a:pPr>
            <a:r>
              <a:rPr lang="ru-RU" sz="5600" dirty="0"/>
              <a:t> </a:t>
            </a:r>
            <a:r>
              <a:rPr lang="ru-RU" sz="5600" dirty="0" smtClean="0"/>
              <a:t>     из-за чего формируется стойкая мышечная контрактура, которая прекращается </a:t>
            </a:r>
          </a:p>
          <a:p>
            <a:pPr marL="0" lvl="0" indent="0">
              <a:buClr>
                <a:srgbClr val="7030A0"/>
              </a:buClr>
              <a:buSzPct val="100000"/>
              <a:buNone/>
            </a:pPr>
            <a:r>
              <a:rPr lang="ru-RU" sz="5600" dirty="0"/>
              <a:t> </a:t>
            </a:r>
            <a:r>
              <a:rPr lang="ru-RU" sz="5600" dirty="0" smtClean="0"/>
              <a:t>     лишь на фоне ферментативного разложения мышечной ткани. </a:t>
            </a:r>
          </a:p>
          <a:p>
            <a:pPr marL="0" lvl="0" indent="0">
              <a:buClr>
                <a:srgbClr val="7030A0"/>
              </a:buClr>
              <a:buSzPct val="100000"/>
              <a:buNone/>
            </a:pPr>
            <a:r>
              <a:rPr lang="ru-RU" sz="5600" dirty="0"/>
              <a:t> </a:t>
            </a:r>
            <a:r>
              <a:rPr lang="ru-RU" sz="5600" dirty="0" smtClean="0"/>
              <a:t>     </a:t>
            </a:r>
            <a:r>
              <a:rPr lang="ru-RU" sz="6400" dirty="0" smtClean="0"/>
              <a:t>Полное </a:t>
            </a:r>
            <a:r>
              <a:rPr lang="ru-RU" sz="6400" dirty="0"/>
              <a:t>развитие трупное окоченение получает </a:t>
            </a:r>
            <a:r>
              <a:rPr lang="ru-RU" sz="6400" dirty="0" smtClean="0"/>
              <a:t>примерно через 1 сутки,  </a:t>
            </a:r>
          </a:p>
          <a:p>
            <a:pPr marL="0" lvl="0" indent="0">
              <a:buClr>
                <a:srgbClr val="7030A0"/>
              </a:buClr>
              <a:buSzPct val="100000"/>
              <a:buNone/>
            </a:pPr>
            <a:r>
              <a:rPr lang="ru-RU" sz="6400" dirty="0"/>
              <a:t> </a:t>
            </a:r>
            <a:r>
              <a:rPr lang="ru-RU" sz="6400" dirty="0" smtClean="0"/>
              <a:t>    затем оно ослабевает и примерно через 3 </a:t>
            </a:r>
            <a:r>
              <a:rPr lang="ru-RU" sz="6400" dirty="0"/>
              <a:t>суток </a:t>
            </a:r>
            <a:r>
              <a:rPr lang="ru-RU" sz="6400" dirty="0" smtClean="0"/>
              <a:t>исчезает;</a:t>
            </a:r>
            <a:endParaRPr lang="ru-RU" sz="6400" dirty="0"/>
          </a:p>
          <a:p>
            <a:pPr lvl="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трупное </a:t>
            </a:r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охлаждение </a:t>
            </a:r>
            <a:r>
              <a:rPr lang="ru-RU" sz="6400" b="1" i="1" dirty="0" smtClean="0"/>
              <a:t>- </a:t>
            </a:r>
            <a:r>
              <a:rPr lang="ru-RU" sz="6400" dirty="0" smtClean="0"/>
              <a:t>остывание </a:t>
            </a:r>
            <a:r>
              <a:rPr lang="ru-RU" sz="6400" dirty="0"/>
              <a:t>тела зависит от температуры окружающей среды, но в среднем составляет примерно 1 градус в </a:t>
            </a:r>
            <a:r>
              <a:rPr lang="ru-RU" sz="6400" dirty="0" smtClean="0"/>
              <a:t>час.</a:t>
            </a:r>
          </a:p>
          <a:p>
            <a:pPr marL="0" lvl="0" indent="0">
              <a:buClr>
                <a:srgbClr val="7030A0"/>
              </a:buClr>
              <a:buSzPct val="100000"/>
              <a:buNone/>
            </a:pPr>
            <a:endParaRPr lang="ru-RU" sz="6400" dirty="0" smtClean="0"/>
          </a:p>
          <a:p>
            <a:pPr marL="0" lvl="0" indent="0">
              <a:buClr>
                <a:srgbClr val="7030A0"/>
              </a:buClr>
              <a:buSzPct val="100000"/>
              <a:buNone/>
            </a:pPr>
            <a:r>
              <a:rPr lang="ru-RU" sz="6400" b="1" i="1" dirty="0" smtClean="0"/>
              <a:t>     Дальнейшее </a:t>
            </a:r>
            <a:r>
              <a:rPr lang="ru-RU" sz="6400" b="1" i="1" dirty="0"/>
              <a:t>изменения трупа </a:t>
            </a:r>
            <a:r>
              <a:rPr lang="ru-RU" sz="6400" i="1" dirty="0"/>
              <a:t>связаны с такими </a:t>
            </a:r>
            <a:r>
              <a:rPr lang="ru-RU" sz="6400" i="1" dirty="0" smtClean="0"/>
              <a:t>процессами,</a:t>
            </a:r>
          </a:p>
          <a:p>
            <a:pPr marL="0" lvl="0" indent="0">
              <a:buClr>
                <a:srgbClr val="7030A0"/>
              </a:buClr>
              <a:buSzPct val="100000"/>
              <a:buNone/>
            </a:pPr>
            <a:r>
              <a:rPr lang="ru-RU" sz="6400" i="1" dirty="0"/>
              <a:t> </a:t>
            </a:r>
            <a:r>
              <a:rPr lang="ru-RU" sz="6400" i="1" dirty="0" smtClean="0"/>
              <a:t>    как гниение, </a:t>
            </a:r>
            <a:r>
              <a:rPr lang="ru-RU" sz="6400" i="1" dirty="0"/>
              <a:t>мумификация, жировоск, торфяное дубление</a:t>
            </a:r>
            <a:r>
              <a:rPr lang="ru-RU" sz="6400" i="1" dirty="0" smtClean="0"/>
              <a:t>.</a:t>
            </a:r>
            <a:endParaRPr lang="ru-RU" sz="6400" dirty="0"/>
          </a:p>
        </p:txBody>
      </p:sp>
    </p:spTree>
    <p:extLst>
      <p:ext uri="{BB962C8B-B14F-4D97-AF65-F5344CB8AC3E}">
        <p14:creationId xmlns:p14="http://schemas.microsoft.com/office/powerpoint/2010/main" val="39832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algn="ctr"/>
            <a:r>
              <a:rPr lang="ru-RU" b="1" i="1" dirty="0" smtClean="0"/>
              <a:t>социальная </a:t>
            </a:r>
            <a:r>
              <a:rPr lang="ru-RU" b="1" i="1" dirty="0"/>
              <a:t>смерть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805264"/>
          </a:xfrm>
        </p:spPr>
        <p:txBody>
          <a:bodyPr anchor="ctr">
            <a:normAutofit/>
          </a:bodyPr>
          <a:lstStyle/>
          <a:p>
            <a:pPr marL="0" indent="0" algn="ctr">
              <a:buClr>
                <a:srgbClr val="7030A0"/>
              </a:buClr>
              <a:buSzPct val="100000"/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Состояние, когда наступила гибель коры головного мозга, 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но сохранены функции сердца 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и дыхания</a:t>
            </a:r>
          </a:p>
          <a:p>
            <a:pPr marL="0" indent="0" algn="ctr">
              <a:buClr>
                <a:srgbClr val="7030A0"/>
              </a:buClr>
              <a:buSzPct val="100000"/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Основные причины:</a:t>
            </a: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0070C0"/>
                </a:solidFill>
              </a:rPr>
              <a:t>первичная гибель </a:t>
            </a:r>
            <a:r>
              <a:rPr lang="ru-RU" sz="2800" b="1" i="1" dirty="0">
                <a:solidFill>
                  <a:srgbClr val="0070C0"/>
                </a:solidFill>
              </a:rPr>
              <a:t>головного </a:t>
            </a:r>
            <a:r>
              <a:rPr lang="ru-RU" sz="2800" b="1" i="1" dirty="0" smtClean="0">
                <a:solidFill>
                  <a:srgbClr val="0070C0"/>
                </a:solidFill>
              </a:rPr>
              <a:t>мозга.</a:t>
            </a: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0070C0"/>
                </a:solidFill>
              </a:rPr>
              <a:t>последствия СЛР, когда удаётся восстановить деятельность сердца </a:t>
            </a:r>
          </a:p>
          <a:p>
            <a:pPr marL="0" indent="0">
              <a:buClr>
                <a:srgbClr val="7030A0"/>
              </a:buClr>
              <a:buSzPct val="100000"/>
              <a:buNone/>
            </a:pP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</a:rPr>
              <a:t>  и дыхания, но наступает гибель  </a:t>
            </a:r>
          </a:p>
          <a:p>
            <a:pPr marL="0" indent="0">
              <a:buClr>
                <a:srgbClr val="7030A0"/>
              </a:buClr>
              <a:buSzPct val="100000"/>
              <a:buNone/>
            </a:pP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</a:rPr>
              <a:t>  головного мозга.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0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686800" cy="692696"/>
          </a:xfrm>
        </p:spPr>
        <p:txBody>
          <a:bodyPr/>
          <a:lstStyle/>
          <a:p>
            <a:pPr algn="ctr"/>
            <a:r>
              <a:rPr lang="ru-RU" b="1" dirty="0"/>
              <a:t>Нормативно-правовая база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052736"/>
            <a:ext cx="9108504" cy="5688632"/>
          </a:xfrm>
        </p:spPr>
        <p:txBody>
          <a:bodyPr>
            <a:normAutofit/>
          </a:bodyPr>
          <a:lstStyle/>
          <a:p>
            <a:pPr marL="447675" indent="-447675">
              <a:spcBef>
                <a:spcPts val="0"/>
              </a:spcBef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3100" b="1" dirty="0" smtClean="0">
                <a:latin typeface="Bookman Old Style" panose="02050604050505020204" pitchFamily="18" charset="0"/>
              </a:rPr>
              <a:t>Федеральный </a:t>
            </a:r>
            <a:r>
              <a:rPr lang="ru-RU" sz="3100" b="1" dirty="0">
                <a:latin typeface="Bookman Old Style" panose="02050604050505020204" pitchFamily="18" charset="0"/>
              </a:rPr>
              <a:t>закон РФ от 21.11.2011 </a:t>
            </a:r>
            <a:endParaRPr lang="ru-RU" sz="3100" b="1" dirty="0" smtClean="0">
              <a:latin typeface="Bookman Old Style" panose="02050604050505020204" pitchFamily="18" charset="0"/>
            </a:endParaRPr>
          </a:p>
          <a:p>
            <a:pPr marL="447675" indent="-447675">
              <a:spcBef>
                <a:spcPts val="0"/>
              </a:spcBef>
              <a:buClr>
                <a:srgbClr val="7030A0"/>
              </a:buClr>
              <a:buSzPct val="100000"/>
              <a:buNone/>
            </a:pPr>
            <a:r>
              <a:rPr lang="ru-RU" sz="3100" b="1" dirty="0">
                <a:latin typeface="Bookman Old Style" panose="02050604050505020204" pitchFamily="18" charset="0"/>
              </a:rPr>
              <a:t> </a:t>
            </a:r>
            <a:r>
              <a:rPr lang="ru-RU" sz="3100" b="1" dirty="0" smtClean="0">
                <a:latin typeface="Bookman Old Style" panose="02050604050505020204" pitchFamily="18" charset="0"/>
              </a:rPr>
              <a:t>  № </a:t>
            </a:r>
            <a:r>
              <a:rPr lang="ru-RU" sz="3100" b="1" dirty="0">
                <a:latin typeface="Bookman Old Style" panose="02050604050505020204" pitchFamily="18" charset="0"/>
              </a:rPr>
              <a:t>323-ФЗ «Об основах </a:t>
            </a:r>
            <a:r>
              <a:rPr lang="ru-RU" sz="3100" b="1" dirty="0" smtClean="0">
                <a:latin typeface="Bookman Old Style" panose="02050604050505020204" pitchFamily="18" charset="0"/>
              </a:rPr>
              <a:t>охраны  </a:t>
            </a:r>
          </a:p>
          <a:p>
            <a:pPr marL="447675" indent="-447675">
              <a:spcBef>
                <a:spcPts val="0"/>
              </a:spcBef>
              <a:buClr>
                <a:srgbClr val="7030A0"/>
              </a:buClr>
              <a:buSzPct val="100000"/>
              <a:buNone/>
            </a:pPr>
            <a:r>
              <a:rPr lang="ru-RU" sz="3100" b="1" dirty="0">
                <a:latin typeface="Bookman Old Style" panose="02050604050505020204" pitchFamily="18" charset="0"/>
              </a:rPr>
              <a:t> </a:t>
            </a:r>
            <a:r>
              <a:rPr lang="ru-RU" sz="3100" b="1" dirty="0" smtClean="0">
                <a:latin typeface="Bookman Old Style" panose="02050604050505020204" pitchFamily="18" charset="0"/>
              </a:rPr>
              <a:t>  здоровья граждан </a:t>
            </a:r>
            <a:r>
              <a:rPr lang="ru-RU" sz="3100" b="1" dirty="0">
                <a:latin typeface="Bookman Old Style" panose="02050604050505020204" pitchFamily="18" charset="0"/>
              </a:rPr>
              <a:t>в </a:t>
            </a:r>
            <a:r>
              <a:rPr lang="ru-RU" sz="3100" b="1" dirty="0" smtClean="0">
                <a:latin typeface="Bookman Old Style" panose="02050604050505020204" pitchFamily="18" charset="0"/>
              </a:rPr>
              <a:t>РФ»;</a:t>
            </a:r>
          </a:p>
          <a:p>
            <a:pPr marL="447675" indent="-447675">
              <a:spcBef>
                <a:spcPts val="0"/>
              </a:spcBef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3100" b="1" dirty="0" smtClean="0">
                <a:latin typeface="Bookman Old Style" panose="02050604050505020204" pitchFamily="18" charset="0"/>
              </a:rPr>
              <a:t>Постановление </a:t>
            </a:r>
            <a:r>
              <a:rPr lang="ru-RU" sz="3100" b="1" dirty="0">
                <a:latin typeface="Bookman Old Style" panose="02050604050505020204" pitchFamily="18" charset="0"/>
              </a:rPr>
              <a:t>Правительства РФ </a:t>
            </a:r>
            <a:endParaRPr lang="ru-RU" sz="3100" b="1" dirty="0" smtClean="0">
              <a:latin typeface="Bookman Old Style" panose="02050604050505020204" pitchFamily="18" charset="0"/>
            </a:endParaRPr>
          </a:p>
          <a:p>
            <a:pPr marL="0" indent="0">
              <a:spcBef>
                <a:spcPts val="0"/>
              </a:spcBef>
              <a:buClr>
                <a:srgbClr val="7030A0"/>
              </a:buClr>
              <a:buSzPct val="100000"/>
              <a:buNone/>
            </a:pPr>
            <a:r>
              <a:rPr lang="ru-RU" sz="3100" b="1" dirty="0" smtClean="0">
                <a:latin typeface="Bookman Old Style" panose="02050604050505020204" pitchFamily="18" charset="0"/>
              </a:rPr>
              <a:t>   от </a:t>
            </a:r>
            <a:r>
              <a:rPr lang="ru-RU" sz="3100" b="1" dirty="0">
                <a:latin typeface="Bookman Old Style" panose="02050604050505020204" pitchFamily="18" charset="0"/>
              </a:rPr>
              <a:t>20.09.12 No950 «</a:t>
            </a:r>
            <a:r>
              <a:rPr lang="ru-RU" sz="3100" b="1" dirty="0" smtClean="0">
                <a:latin typeface="Bookman Old Style" panose="02050604050505020204" pitchFamily="18" charset="0"/>
              </a:rPr>
              <a:t>Об утверждении  </a:t>
            </a:r>
          </a:p>
          <a:p>
            <a:pPr marL="0" indent="0">
              <a:spcBef>
                <a:spcPts val="0"/>
              </a:spcBef>
              <a:buClr>
                <a:srgbClr val="7030A0"/>
              </a:buClr>
              <a:buSzPct val="100000"/>
              <a:buNone/>
            </a:pPr>
            <a:r>
              <a:rPr lang="ru-RU" sz="3100" b="1" dirty="0">
                <a:latin typeface="Bookman Old Style" panose="02050604050505020204" pitchFamily="18" charset="0"/>
              </a:rPr>
              <a:t> </a:t>
            </a:r>
            <a:r>
              <a:rPr lang="ru-RU" sz="3100" b="1" dirty="0" smtClean="0">
                <a:latin typeface="Bookman Old Style" panose="02050604050505020204" pitchFamily="18" charset="0"/>
              </a:rPr>
              <a:t>  правил </a:t>
            </a:r>
            <a:r>
              <a:rPr lang="ru-RU" sz="3100" b="1" dirty="0">
                <a:latin typeface="Bookman Old Style" panose="02050604050505020204" pitchFamily="18" charset="0"/>
              </a:rPr>
              <a:t>определения момента смерти </a:t>
            </a:r>
            <a:endParaRPr lang="ru-RU" sz="3100" b="1" dirty="0" smtClean="0">
              <a:latin typeface="Bookman Old Style" panose="02050604050505020204" pitchFamily="18" charset="0"/>
            </a:endParaRPr>
          </a:p>
          <a:p>
            <a:pPr marL="0" indent="0">
              <a:spcBef>
                <a:spcPts val="0"/>
              </a:spcBef>
              <a:buClr>
                <a:srgbClr val="7030A0"/>
              </a:buClr>
              <a:buSzPct val="100000"/>
              <a:buNone/>
            </a:pPr>
            <a:r>
              <a:rPr lang="ru-RU" sz="3100" b="1" dirty="0">
                <a:latin typeface="Bookman Old Style" panose="02050604050505020204" pitchFamily="18" charset="0"/>
              </a:rPr>
              <a:t> </a:t>
            </a:r>
            <a:r>
              <a:rPr lang="ru-RU" sz="3100" b="1" dirty="0" smtClean="0">
                <a:latin typeface="Bookman Old Style" panose="02050604050505020204" pitchFamily="18" charset="0"/>
              </a:rPr>
              <a:t>  человека, …., правил </a:t>
            </a:r>
            <a:r>
              <a:rPr lang="ru-RU" sz="3100" b="1" dirty="0">
                <a:latin typeface="Bookman Old Style" panose="02050604050505020204" pitchFamily="18" charset="0"/>
              </a:rPr>
              <a:t>прекращения </a:t>
            </a:r>
            <a:endParaRPr lang="ru-RU" sz="3100" b="1" dirty="0" smtClean="0">
              <a:latin typeface="Bookman Old Style" panose="02050604050505020204" pitchFamily="18" charset="0"/>
            </a:endParaRPr>
          </a:p>
          <a:p>
            <a:pPr marL="0" indent="0">
              <a:spcBef>
                <a:spcPts val="0"/>
              </a:spcBef>
              <a:buClr>
                <a:srgbClr val="7030A0"/>
              </a:buClr>
              <a:buSzPct val="100000"/>
              <a:buNone/>
            </a:pPr>
            <a:r>
              <a:rPr lang="ru-RU" sz="3100" b="1" dirty="0">
                <a:latin typeface="Bookman Old Style" panose="02050604050505020204" pitchFamily="18" charset="0"/>
              </a:rPr>
              <a:t> </a:t>
            </a:r>
            <a:r>
              <a:rPr lang="ru-RU" sz="3100" b="1" dirty="0" smtClean="0">
                <a:latin typeface="Bookman Old Style" panose="02050604050505020204" pitchFamily="18" charset="0"/>
              </a:rPr>
              <a:t>  реанимационных мероприятий»;</a:t>
            </a:r>
          </a:p>
          <a:p>
            <a:pPr marL="447675" indent="-447675">
              <a:spcBef>
                <a:spcPts val="0"/>
              </a:spcBef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3100" b="1" dirty="0" smtClean="0">
                <a:latin typeface="Bookman Old Style" panose="02050604050505020204" pitchFamily="18" charset="0"/>
              </a:rPr>
              <a:t>Клинические </a:t>
            </a:r>
            <a:r>
              <a:rPr lang="ru-RU" sz="3100" b="1" dirty="0">
                <a:latin typeface="Bookman Old Style" panose="02050604050505020204" pitchFamily="18" charset="0"/>
              </a:rPr>
              <a:t>рекомендации </a:t>
            </a:r>
            <a:r>
              <a:rPr lang="ru-RU" sz="3100" b="1" dirty="0" smtClean="0">
                <a:latin typeface="Bookman Old Style" panose="02050604050505020204" pitchFamily="18" charset="0"/>
              </a:rPr>
              <a:t>Российского Совета по реанимации</a:t>
            </a:r>
            <a:r>
              <a:rPr lang="ru-RU" sz="3100" b="1" i="1" dirty="0" smtClean="0">
                <a:latin typeface="Bookman Old Style" panose="02050604050505020204" pitchFamily="18" charset="0"/>
              </a:rPr>
              <a:t> </a:t>
            </a:r>
            <a:r>
              <a:rPr lang="ru-RU" sz="3100" b="1" dirty="0" smtClean="0">
                <a:latin typeface="Bookman Old Style" panose="02050604050505020204" pitchFamily="18" charset="0"/>
              </a:rPr>
              <a:t>Казань</a:t>
            </a:r>
            <a:r>
              <a:rPr lang="ru-RU" sz="3100" b="1" dirty="0">
                <a:latin typeface="Bookman Old Style" panose="02050604050505020204" pitchFamily="18" charset="0"/>
              </a:rPr>
              <a:t>, </a:t>
            </a:r>
            <a:r>
              <a:rPr lang="ru-RU" sz="3100" b="1" dirty="0" smtClean="0">
                <a:latin typeface="Bookman Old Style" panose="02050604050505020204" pitchFamily="18" charset="0"/>
              </a:rPr>
              <a:t>2014.</a:t>
            </a:r>
            <a:r>
              <a:rPr lang="ru-RU" sz="3100" b="1" i="1" dirty="0" smtClean="0">
                <a:latin typeface="Bookman Old Style" panose="02050604050505020204" pitchFamily="18" charset="0"/>
              </a:rPr>
              <a:t> </a:t>
            </a:r>
            <a:endParaRPr lang="ru-RU" sz="31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838200"/>
          </a:xfrm>
        </p:spPr>
        <p:txBody>
          <a:bodyPr/>
          <a:lstStyle/>
          <a:p>
            <a:pPr algn="ctr"/>
            <a:r>
              <a:rPr lang="ru-RU" b="1" i="1" dirty="0" smtClean="0"/>
              <a:t>Показания к СЛР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smtClean="0"/>
              <a:t>    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аличие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основных</a:t>
            </a:r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признаков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клинической смерти: </a:t>
            </a: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сознания</a:t>
            </a:r>
            <a:r>
              <a:rPr lang="ru-RU" b="1" dirty="0"/>
              <a:t>, </a:t>
            </a:r>
            <a:endParaRPr lang="ru-RU" b="1" dirty="0" smtClean="0"/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дыхания </a:t>
            </a:r>
            <a:r>
              <a:rPr lang="ru-RU" dirty="0"/>
              <a:t>(или агональное дыхание), </a:t>
            </a:r>
            <a:endParaRPr lang="ru-RU" dirty="0" smtClean="0"/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пульса </a:t>
            </a:r>
            <a:r>
              <a:rPr lang="ru-RU" dirty="0"/>
              <a:t>на магистральных артериях (сонных или подвздошных).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способен определить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любой  человек!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39331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680"/>
            <a:ext cx="8686800" cy="838200"/>
          </a:xfrm>
        </p:spPr>
        <p:txBody>
          <a:bodyPr/>
          <a:lstStyle/>
          <a:p>
            <a:pPr algn="ctr"/>
            <a:r>
              <a:rPr lang="ru-RU" b="1" i="1" dirty="0" smtClean="0"/>
              <a:t>противопоказания к </a:t>
            </a:r>
            <a:r>
              <a:rPr lang="ru-RU" sz="4400" b="1" i="1" dirty="0" smtClean="0"/>
              <a:t>СЛР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Autofit/>
          </a:bodyPr>
          <a:lstStyle/>
          <a:p>
            <a:pPr lvl="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800" dirty="0"/>
              <a:t>К</a:t>
            </a:r>
            <a:r>
              <a:rPr lang="ru-RU" sz="1800" dirty="0" smtClean="0"/>
              <a:t>огда </a:t>
            </a:r>
            <a:r>
              <a:rPr lang="ru-RU" sz="1800" dirty="0"/>
              <a:t>существует непосредственная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угроза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безопасности</a:t>
            </a:r>
            <a:r>
              <a:rPr lang="ru-RU" sz="2400" dirty="0"/>
              <a:t>;</a:t>
            </a:r>
          </a:p>
          <a:p>
            <a:pPr lvl="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800" dirty="0" smtClean="0"/>
              <a:t>Констатация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биологической смерти </a:t>
            </a:r>
            <a:r>
              <a:rPr lang="ru-RU" sz="1800" dirty="0"/>
              <a:t>на основании наличия ранних и/или поздних трупных изменений (</a:t>
            </a:r>
            <a:r>
              <a:rPr lang="ru-RU" sz="1600" i="1" dirty="0"/>
              <a:t>в соответствии с заключением врача или фельдшера скорой помощи</a:t>
            </a:r>
            <a:r>
              <a:rPr lang="ru-RU" sz="1800" dirty="0"/>
              <a:t>);</a:t>
            </a:r>
          </a:p>
          <a:p>
            <a:pPr lvl="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травмы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несовместимые с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жизнью</a:t>
            </a:r>
            <a:r>
              <a:rPr lang="ru-RU" sz="2400" b="1" dirty="0"/>
              <a:t> </a:t>
            </a:r>
            <a:r>
              <a:rPr lang="ru-RU" sz="1800" dirty="0" smtClean="0"/>
              <a:t>(</a:t>
            </a:r>
            <a:r>
              <a:rPr lang="ru-RU" sz="1600" dirty="0" smtClean="0"/>
              <a:t>декапитация </a:t>
            </a:r>
            <a:r>
              <a:rPr lang="ru-RU" sz="1600" dirty="0"/>
              <a:t>или </a:t>
            </a:r>
            <a:r>
              <a:rPr lang="ru-RU" sz="1600" dirty="0" err="1"/>
              <a:t>эвисцерация</a:t>
            </a:r>
            <a:r>
              <a:rPr lang="ru-RU" sz="1600" dirty="0"/>
              <a:t> жизненно важных органов </a:t>
            </a:r>
            <a:r>
              <a:rPr lang="ru-RU" sz="1600" i="1" dirty="0" smtClean="0"/>
              <a:t> в соответствие </a:t>
            </a:r>
            <a:r>
              <a:rPr lang="ru-RU" sz="1600" i="1" dirty="0"/>
              <a:t>с заключением врача или фельдшера скорой помощи</a:t>
            </a:r>
            <a:r>
              <a:rPr lang="ru-RU" sz="1800" dirty="0"/>
              <a:t>);</a:t>
            </a:r>
          </a:p>
          <a:p>
            <a:pPr lvl="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КЛИНИЧЕСКАЯ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смерть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фоне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неизлечимых заболеваний</a:t>
            </a:r>
            <a:r>
              <a:rPr lang="ru-RU" sz="1800" dirty="0" smtClean="0"/>
              <a:t>(</a:t>
            </a:r>
            <a:r>
              <a:rPr lang="ru-RU" sz="1600" i="1" dirty="0" smtClean="0"/>
              <a:t>заключением </a:t>
            </a:r>
            <a:r>
              <a:rPr lang="ru-RU" sz="1600" i="1" dirty="0"/>
              <a:t>консилиума врачей</a:t>
            </a:r>
            <a:r>
              <a:rPr lang="ru-RU" sz="1800" dirty="0"/>
              <a:t>);</a:t>
            </a:r>
          </a:p>
          <a:p>
            <a:pPr lvl="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Большое количество пострадавших </a:t>
            </a:r>
            <a:r>
              <a:rPr lang="ru-RU" sz="1800" dirty="0" smtClean="0"/>
              <a:t>во </a:t>
            </a:r>
            <a:r>
              <a:rPr lang="ru-RU" sz="1800" dirty="0"/>
              <a:t>время </a:t>
            </a:r>
            <a:r>
              <a:rPr lang="ru-RU" sz="1800" dirty="0" smtClean="0"/>
              <a:t>происшествий, превышающее </a:t>
            </a:r>
            <a:r>
              <a:rPr lang="ru-RU" sz="1800" dirty="0"/>
              <a:t>ресурсы спасателей (</a:t>
            </a:r>
            <a:r>
              <a:rPr lang="ru-RU" sz="1600" i="1" dirty="0"/>
              <a:t>выполняется остановка наружного кровотечения и иные </a:t>
            </a:r>
            <a:r>
              <a:rPr lang="ru-RU" sz="1600" i="1" dirty="0" smtClean="0"/>
              <a:t>неотложные </a:t>
            </a:r>
            <a:r>
              <a:rPr lang="ru-RU" sz="1600" b="1" i="1" dirty="0" smtClean="0"/>
              <a:t>мероприятия первой помощи</a:t>
            </a:r>
            <a:r>
              <a:rPr lang="ru-RU" sz="1600" i="1" dirty="0" smtClean="0"/>
              <a:t>. Лицам, не </a:t>
            </a:r>
            <a:r>
              <a:rPr lang="ru-RU" sz="1600" i="1" dirty="0"/>
              <a:t>подающим признаков жизни </a:t>
            </a:r>
            <a:r>
              <a:rPr lang="ru-RU" sz="1600" i="1" dirty="0" smtClean="0"/>
              <a:t>реанимация не </a:t>
            </a:r>
            <a:r>
              <a:rPr lang="ru-RU" sz="1600" i="1" dirty="0"/>
              <a:t>проводится</a:t>
            </a:r>
            <a:r>
              <a:rPr lang="ru-RU" sz="1800" dirty="0" smtClean="0"/>
              <a:t>);</a:t>
            </a:r>
            <a:endParaRPr lang="ru-RU" sz="1800" dirty="0"/>
          </a:p>
          <a:p>
            <a:pPr marL="0" lvl="0" indent="0" algn="ctr">
              <a:buClr>
                <a:srgbClr val="7030A0"/>
              </a:buClr>
              <a:buSzPct val="100000"/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всех сомнительных случаях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приступить к СЛР, а затем решать –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продолжать или прекратить реанимацию.</a:t>
            </a:r>
          </a:p>
        </p:txBody>
      </p:sp>
    </p:spTree>
    <p:extLst>
      <p:ext uri="{BB962C8B-B14F-4D97-AF65-F5344CB8AC3E}">
        <p14:creationId xmlns:p14="http://schemas.microsoft.com/office/powerpoint/2010/main" val="39849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838200"/>
          </a:xfrm>
        </p:spPr>
        <p:txBody>
          <a:bodyPr/>
          <a:lstStyle/>
          <a:p>
            <a:pPr algn="ctr"/>
            <a:r>
              <a:rPr lang="ru-RU" b="1" i="1" dirty="0" smtClean="0"/>
              <a:t>Базовая  СЛР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i="1" dirty="0" smtClean="0"/>
              <a:t> </a:t>
            </a:r>
            <a:r>
              <a:rPr lang="ru-RU" sz="4400" b="1" dirty="0" smtClean="0">
                <a:solidFill>
                  <a:srgbClr val="7030A0"/>
                </a:solidFill>
              </a:rPr>
              <a:t>Базовая </a:t>
            </a:r>
            <a:r>
              <a:rPr lang="ru-RU" sz="4400" b="1" dirty="0">
                <a:solidFill>
                  <a:srgbClr val="7030A0"/>
                </a:solidFill>
              </a:rPr>
              <a:t>СЛР</a:t>
            </a:r>
            <a:r>
              <a:rPr lang="ru-RU" sz="4400" dirty="0">
                <a:solidFill>
                  <a:srgbClr val="7030A0"/>
                </a:solidFill>
              </a:rPr>
              <a:t> </a:t>
            </a:r>
            <a:r>
              <a:rPr lang="ru-RU" sz="4400" b="1" dirty="0" smtClean="0">
                <a:solidFill>
                  <a:srgbClr val="7030A0"/>
                </a:solidFill>
              </a:rPr>
              <a:t>включает</a:t>
            </a:r>
            <a:r>
              <a:rPr lang="ru-RU" sz="4400" dirty="0" smtClean="0"/>
              <a:t>:</a:t>
            </a:r>
          </a:p>
          <a:p>
            <a:pPr marL="536575" indent="-536575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непрямой массаж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сердца</a:t>
            </a:r>
            <a:r>
              <a:rPr lang="ru-RU" sz="4400" dirty="0" smtClean="0"/>
              <a:t>;</a:t>
            </a:r>
          </a:p>
          <a:p>
            <a:pPr marL="536575" indent="-536575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ИВЛ</a:t>
            </a:r>
            <a:r>
              <a:rPr lang="ru-RU" sz="4400" dirty="0" smtClean="0"/>
              <a:t> ртом (использование </a:t>
            </a:r>
          </a:p>
          <a:p>
            <a:pPr marL="0" indent="0">
              <a:buClr>
                <a:srgbClr val="7030A0"/>
              </a:buClr>
              <a:buSzPct val="100000"/>
              <a:buNone/>
            </a:pPr>
            <a:r>
              <a:rPr lang="ru-RU" sz="4400" dirty="0"/>
              <a:t> </a:t>
            </a:r>
            <a:r>
              <a:rPr lang="ru-RU" sz="4400" dirty="0" smtClean="0"/>
              <a:t>           защитных мембран!); </a:t>
            </a:r>
          </a:p>
          <a:p>
            <a:pPr marL="536575" indent="-536575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</a:t>
            </a:r>
            <a:r>
              <a:rPr lang="ru-RU" sz="4400" dirty="0" smtClean="0"/>
              <a:t> (Автоматический Наружный Дефибриллятор).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0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96" y="0"/>
            <a:ext cx="8686800" cy="667544"/>
          </a:xfrm>
        </p:spPr>
        <p:txBody>
          <a:bodyPr/>
          <a:lstStyle/>
          <a:p>
            <a:pPr algn="ctr"/>
            <a:r>
              <a:rPr lang="ru-RU" b="1" i="1" dirty="0" smtClean="0"/>
              <a:t>базовая  СЛР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1052736"/>
            <a:ext cx="9001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Базовая СЛР относится </a:t>
            </a:r>
            <a:r>
              <a:rPr lang="ru-RU" sz="2200" dirty="0"/>
              <a:t>к мероприятиям первой </a:t>
            </a:r>
            <a:r>
              <a:rPr lang="ru-RU" sz="2200" dirty="0" smtClean="0"/>
              <a:t>помощи. 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ожет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проводиться любым человеком. </a:t>
            </a:r>
          </a:p>
          <a:p>
            <a:endParaRPr lang="ru-RU" sz="2000" b="1" i="1" dirty="0">
              <a:solidFill>
                <a:srgbClr val="7030A0"/>
              </a:solidFill>
            </a:endParaRPr>
          </a:p>
          <a:p>
            <a:r>
              <a:rPr lang="ru-RU" sz="2000" b="1" i="1" dirty="0">
                <a:solidFill>
                  <a:srgbClr val="7030A0"/>
                </a:solidFill>
              </a:rPr>
              <a:t>    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Обязаны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проводить 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базовую СЛР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342900" lvl="0" indent="-3429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сотрудники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МВД</a:t>
            </a:r>
            <a:r>
              <a:rPr lang="ru-RU" sz="2000" dirty="0" smtClean="0"/>
              <a:t>; </a:t>
            </a:r>
            <a:endParaRPr lang="ru-RU" sz="2000" dirty="0"/>
          </a:p>
          <a:p>
            <a:pPr marL="342900" lvl="0" indent="-3429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сотрудники,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военнослужащие </a:t>
            </a:r>
            <a:r>
              <a:rPr lang="ru-RU" sz="2000" dirty="0"/>
              <a:t>и работники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МЧС</a:t>
            </a:r>
            <a:r>
              <a:rPr lang="ru-RU" sz="2000" dirty="0" smtClean="0"/>
              <a:t>; </a:t>
            </a:r>
            <a:endParaRPr lang="ru-RU" sz="2000" dirty="0"/>
          </a:p>
          <a:p>
            <a:pPr marL="342900" lvl="0" indent="-3429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ru-RU" sz="2000" dirty="0" smtClean="0"/>
              <a:t>водители,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дорожно-транспортного происшествия</a:t>
            </a:r>
            <a:r>
              <a:rPr lang="ru-RU" sz="2000" dirty="0"/>
              <a:t>; </a:t>
            </a:r>
          </a:p>
          <a:p>
            <a:pPr marL="342900" lvl="0" indent="-3429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лица, специально выделенных для оказания медицинской помощи во время туристических поездок или иных организованных коллективных мероприятий;</a:t>
            </a:r>
          </a:p>
          <a:p>
            <a:pPr marL="342900" lvl="0" indent="-3429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медицинские работники</a:t>
            </a:r>
            <a:r>
              <a:rPr lang="ru-RU" sz="2000" dirty="0"/>
              <a:t>, как получившие специальные знания, обязаны оказывать медицинскую помощь гражданам, обратившимся в медицинскую организацию, а также в дороге, на улице, на </a:t>
            </a:r>
            <a:r>
              <a:rPr lang="ru-RU" sz="2000" dirty="0" smtClean="0"/>
              <a:t>дому, на </a:t>
            </a:r>
            <a:r>
              <a:rPr lang="ru-RU" sz="2000" dirty="0"/>
              <a:t>отдыхе, в отпуске и т.д.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4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19675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cap="all" dirty="0" smtClean="0">
                <a:solidFill>
                  <a:srgbClr val="073E87"/>
                </a:solidFill>
                <a:effectLst>
                  <a:reflection blurRad="12700" stA="48000" endA="300" endPos="55000" dir="5400000" sy="-90000" algn="bl" rotWithShape="0"/>
                </a:effectLst>
                <a:ea typeface="+mj-ea"/>
                <a:cs typeface="+mj-cs"/>
              </a:rPr>
              <a:t>Современная Цепь выживания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43999" cy="356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12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8575" y="476672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базовой</a:t>
            </a:r>
            <a:b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сердечно-легочной реанимации</a:t>
            </a: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755" y="2060848"/>
            <a:ext cx="9036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4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Убедиться в отсутствии опасности для себя и пострадавшего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 осмотреться!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hvo-sachsen.de/Fotolia_15998486_X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045" y="4221088"/>
            <a:ext cx="2475917" cy="247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gerb.ru/images_old/%D0%B2%D0%BE%D1%81%D0%BA%D0%BB%D0%B8%D1%86%D0%B0%D1%82%D0%B5%D0%BB%D1%8C%D0%BD%D1%8B%D0%B9%20%D0%B7%D0%BD%D0%B0%D0%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30543"/>
            <a:ext cx="1094212" cy="145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sgerb.ru/images_old/%D0%B2%D0%BE%D1%81%D0%BA%D0%BB%D0%B8%D1%86%D0%B0%D1%82%D0%B5%D0%BB%D1%8C%D0%BD%D1%8B%D0%B9%20%D0%B7%D0%BD%D0%B0%D0%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84" y="4730542"/>
            <a:ext cx="1094212" cy="145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30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68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базовой</a:t>
            </a: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сердечно-легочной реанимации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7888" y="1484784"/>
            <a:ext cx="82089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Проверить сознание</a:t>
            </a:r>
            <a:r>
              <a:rPr lang="ru-RU" sz="44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yota-system.ru/images/uvelichit-skorost-interneta-s-ekonomie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72907"/>
            <a:ext cx="2984849" cy="298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276872"/>
            <a:ext cx="76683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Обратиться к пострадавшему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-447675">
              <a:buClr>
                <a:srgbClr val="7030A0"/>
              </a:buClr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Вам нужна помощь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?»;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marL="447675" indent="-447675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Встряхнуть за плечи;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marL="447675" indent="-447675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Сдавить трапециевидную мышцу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3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Интенсивная терапия и Реанимация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620688"/>
            <a:ext cx="9108504" cy="6237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Интенсивная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терапия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-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комплекс лечебных мероприятий, направленных на устранение или предупреждение нарушений жизненно важных функций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организма.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Методы ИТ: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поддерживающие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(ЭИТ,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инотропная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поддержка…)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или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замещающие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(ИВЛ, диализ…) собственные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функциональные системы организма.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Понятие СЛР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также относится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 ИТ.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30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-13247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базовой</a:t>
            </a: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сердечно-легочной реанимации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4765" y="1196752"/>
            <a:ext cx="88569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Призвать на помощь:</a:t>
            </a:r>
          </a:p>
          <a:p>
            <a:pPr algn="ctr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«Помогите, человеку плохо!»</a:t>
            </a:r>
          </a:p>
        </p:txBody>
      </p:sp>
      <p:pic>
        <p:nvPicPr>
          <p:cNvPr id="6146" name="Picture 2" descr="http://lwvofeastnassau.org/wp-content/uploads/2013/03/3D-Women-Announce_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005" y="4350588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2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540" y="218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базовой</a:t>
            </a: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сердечно-легочной реанимации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2348880"/>
            <a:ext cx="53285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Запрокинуть голову;</a:t>
            </a:r>
          </a:p>
          <a:p>
            <a:pPr marL="571500" indent="-57150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Выдвинуть нижнюю челюсть вперед;</a:t>
            </a:r>
          </a:p>
          <a:p>
            <a:pPr marL="571500" indent="-57150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Открыть рот (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при необходимости - очистить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571500" indent="-57150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Наклониться ухом ко рту и считать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1 до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10;</a:t>
            </a:r>
          </a:p>
          <a:p>
            <a:pPr marL="571500" indent="-57150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Получить ответ на 3 вопроса: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Вижу! Слышу! Ощущаю!».</a:t>
            </a:r>
          </a:p>
        </p:txBody>
      </p:sp>
      <p:pic>
        <p:nvPicPr>
          <p:cNvPr id="1028" name="Picture 4" descr="D:\Скаченное из инета\Дыха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3620730" cy="34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77436"/>
            <a:ext cx="9001000" cy="10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0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3548" y="122202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базовой</a:t>
            </a: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сердечно-легочной реанимации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3548" y="1235143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Проверить пульс</a:t>
            </a:r>
          </a:p>
        </p:txBody>
      </p:sp>
      <p:pic>
        <p:nvPicPr>
          <p:cNvPr id="1026" name="Picture 2" descr="D:\Скаченное из инета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4974"/>
            <a:ext cx="6912768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0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540" y="9010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базовой</a:t>
            </a: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сердечно-легочной реанимации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107705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Вызвать СМП по тел.103 </a:t>
            </a:r>
          </a:p>
          <a:p>
            <a:pPr algn="ctr"/>
            <a:r>
              <a:rPr lang="ru-RU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сообщить:</a:t>
            </a:r>
          </a:p>
          <a:p>
            <a:pPr marL="571500" indent="-57150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Координаты места происшествия</a:t>
            </a:r>
          </a:p>
          <a:p>
            <a:pPr marL="571500" indent="-57150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Количество пострадавших</a:t>
            </a:r>
          </a:p>
          <a:p>
            <a:pPr marL="571500" indent="-57150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</a:t>
            </a:r>
          </a:p>
          <a:p>
            <a:pPr marL="571500" indent="-57150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Примерный возраст</a:t>
            </a:r>
          </a:p>
          <a:p>
            <a:pPr marL="571500" indent="-57150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Состояние пострадавшего</a:t>
            </a:r>
          </a:p>
          <a:p>
            <a:pPr marL="571500" indent="-57150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Предположительная причина состояния</a:t>
            </a:r>
          </a:p>
          <a:p>
            <a:pPr marL="571500" indent="-57150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Объём Вашей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71342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9472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базовой</a:t>
            </a: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сердечно-легочной реанимации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1970" y="1098913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Приступить к компрессиям грудной клетки:</a:t>
            </a:r>
          </a:p>
        </p:txBody>
      </p:sp>
      <p:pic>
        <p:nvPicPr>
          <p:cNvPr id="10242" name="Picture 2" descr="http://www.obzh.ru/wp-content/uploads/2013/12/23071658-massazh-serd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964" y="3789040"/>
            <a:ext cx="3060173" cy="231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hwg.pl/blog/wp-content/uploads/2013/04/splecione_dlo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78468"/>
            <a:ext cx="2664296" cy="23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securimed.fr/media/catalog/product/cache/1/small_image/9df78eab33525d08d6e5fb8d27136e95/a/m/ambuman-torsebras-1_s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2311536" cy="231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950894"/>
            <a:ext cx="26417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Освободить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грудную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клетку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больного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одежды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965" y="1913057"/>
            <a:ext cx="30601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Основание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одной руки положить на середину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грудной клетки больного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0396" y="1928636"/>
            <a:ext cx="3275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Вторую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ладонь положить на первую, соединив пальцы рук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замок</a:t>
            </a:r>
          </a:p>
        </p:txBody>
      </p:sp>
    </p:spTree>
    <p:extLst>
      <p:ext uri="{BB962C8B-B14F-4D97-AF65-F5344CB8AC3E}">
        <p14:creationId xmlns:p14="http://schemas.microsoft.com/office/powerpoint/2010/main" val="32857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7953" y="218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базовой  СЛР</a:t>
            </a: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084" y="47667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Выполнить 30 компрессий подряд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6796" y="1553890"/>
            <a:ext cx="3755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Глубина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5-6 см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Частота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100-120 /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5896" y="1123003"/>
            <a:ext cx="55081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Руки спасателя вертикальны</a:t>
            </a:r>
          </a:p>
          <a:p>
            <a:pPr marL="342900" indent="-34290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сгибаются в локтях</a:t>
            </a:r>
          </a:p>
          <a:p>
            <a:pPr marL="342900" indent="-34290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Пальцы нижней кисти не касаются грудной клетки пострадавшего</a:t>
            </a:r>
          </a:p>
          <a:p>
            <a:pPr marL="342900" indent="-34290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Компрессии отсчитываются вслух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cs8.pikabu.ru/post_img/2016/01/28/9/14539944351313987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1995"/>
            <a:ext cx="7272808" cy="378009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3612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6369" y="23591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базовой</a:t>
            </a: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сердечно-легочной реанимации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9185" y="1100809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Выполнить 2 выдоха в пострадавшего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743" y="1724211"/>
            <a:ext cx="532034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Использовать средство защиты!</a:t>
            </a:r>
          </a:p>
          <a:p>
            <a:pPr marL="342900" indent="-34290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Положить ладонь одной руки на лоб </a:t>
            </a:r>
          </a:p>
          <a:p>
            <a:pPr>
              <a:buClr>
                <a:srgbClr val="7030A0"/>
              </a:buClr>
              <a:buSzPct val="100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1 и 2 пальцами этой руки зажать нос </a:t>
            </a:r>
          </a:p>
          <a:p>
            <a:pPr marL="342900" indent="-34290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Приставить 2 пальца другой руки к подбородку и запрокинуть голову пострадавшего, выдвигая нижнюю челюсть вперед</a:t>
            </a:r>
          </a:p>
          <a:p>
            <a:pPr marL="342900" indent="-34290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Обхватить губы пострадавшего </a:t>
            </a:r>
          </a:p>
          <a:p>
            <a:pPr>
              <a:buClr>
                <a:srgbClr val="7030A0"/>
              </a:buClr>
              <a:buSzPct val="100000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своими губами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Произвести два выдоха </a:t>
            </a:r>
          </a:p>
          <a:p>
            <a:pPr>
              <a:buClr>
                <a:srgbClr val="7030A0"/>
              </a:buClr>
              <a:buSzPct val="100000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объёмом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400-700 мл.</a:t>
            </a:r>
          </a:p>
          <a:p>
            <a:pPr marL="342900" indent="-34290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Освободить губы на 1-2 сек, </a:t>
            </a:r>
          </a:p>
          <a:p>
            <a:pPr>
              <a:buClr>
                <a:srgbClr val="7030A0"/>
              </a:buClr>
              <a:buSzPct val="100000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повторить выдох</a:t>
            </a:r>
          </a:p>
        </p:txBody>
      </p:sp>
      <p:pic>
        <p:nvPicPr>
          <p:cNvPr id="12290" name="Picture 2" descr="http://www.studfiles.ru/html/2706/46/html_RQPIwS7fbH.WEN8/htmlconvd-JEUhPX_html_m473028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22491"/>
            <a:ext cx="3851919" cy="311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7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4549" y="119534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базовой</a:t>
            </a: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сердечно-легочной реанимации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704" y="1124744"/>
            <a:ext cx="91085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Проводить СЛР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течение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2-х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минут </a:t>
            </a:r>
          </a:p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или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циклов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30:2)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Оценить состояние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не более 10 сек!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продолжить СЛР</a:t>
            </a:r>
          </a:p>
        </p:txBody>
      </p:sp>
      <p:pic>
        <p:nvPicPr>
          <p:cNvPr id="13314" name="Picture 2" descr="http://cs620622.vk.me/v620622757/4964/DnPwCJxuhP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3337656"/>
            <a:ext cx="5184576" cy="344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7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690" y="0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базовой СЛР у детей</a:t>
            </a: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584775"/>
            <a:ext cx="9108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 отсутствии сознания и дыхания:</a:t>
            </a:r>
          </a:p>
          <a:p>
            <a:r>
              <a:rPr lang="ru-RU" sz="3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сделать 5 вдохов, определить пульс.</a:t>
            </a:r>
          </a:p>
          <a:p>
            <a:r>
              <a:rPr lang="ru-RU" sz="3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Пульса НЕТ - </a:t>
            </a: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компрессия/ИВЛ 15:2</a:t>
            </a:r>
          </a:p>
          <a:p>
            <a:r>
              <a:rPr lang="ru-RU" sz="3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Пульс ЕСТЬ</a:t>
            </a:r>
            <a:r>
              <a:rPr lang="ru-RU" sz="3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только ИВЛ 16-20/мин и  </a:t>
            </a:r>
          </a:p>
          <a:p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контроль пульса</a:t>
            </a:r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Скаченное из инета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75672"/>
            <a:ext cx="6048672" cy="359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719" y="44624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базовой СЛР</a:t>
            </a: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92696"/>
            <a:ext cx="9108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Критерии правильности выполнения манипуляций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Компрессия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Второй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спасатель во время компрессии может:</a:t>
            </a:r>
          </a:p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Ps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сонных артериях;</a:t>
            </a:r>
          </a:p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измерить АД (60-80 мм рт. ст.).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Вентилляция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Подъём грудной клетки при вдохе, опускание при выдохе</a:t>
            </a:r>
          </a:p>
        </p:txBody>
      </p:sp>
      <p:pic>
        <p:nvPicPr>
          <p:cNvPr id="13314" name="Picture 2" descr="http://cs620622.vk.me/v620622757/4964/DnPwCJxuhP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071" y="3739685"/>
            <a:ext cx="4694149" cy="311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9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Интенсивная терапия и Реанимация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620688"/>
            <a:ext cx="9108504" cy="6237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Интенсивная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терапия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-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комплекс лечебных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мероприятий применяемый к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ЖИВОМУ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человеку.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Реанимация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-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комплекс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лечебных мероприятий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применяемый к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человеку в 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остоянии клинической смерти.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56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838200"/>
          </a:xfrm>
        </p:spPr>
        <p:txBody>
          <a:bodyPr>
            <a:normAutofit fontScale="90000"/>
          </a:bodyPr>
          <a:lstStyle/>
          <a:p>
            <a:r>
              <a:rPr lang="ru-RU" sz="31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en-US" sz="31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базовой 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СЛР</a:t>
            </a:r>
            <a:r>
              <a:rPr lang="ru-RU" sz="31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 наличии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работает один спасатель: </a:t>
            </a:r>
          </a:p>
          <a:p>
            <a:pPr marL="0" indent="0">
              <a:buClr>
                <a:srgbClr val="7030A0"/>
              </a:buClr>
              <a:buSzPct val="10000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установления факта смерти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немедленно </a:t>
            </a:r>
          </a:p>
          <a:p>
            <a:pPr marL="0" indent="0">
              <a:buClr>
                <a:srgbClr val="7030A0"/>
              </a:buClr>
              <a:buSzPct val="10000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подключить АНД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выполнять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голосовые команды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прибора.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работают два спасателя:</a:t>
            </a:r>
          </a:p>
          <a:p>
            <a:pPr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проводит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компрессии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ИВЛ;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второй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готовит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 работе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АНД;</a:t>
            </a:r>
          </a:p>
          <a:p>
            <a:pPr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 готовности АНД – выполнение голосовых команд прибора;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2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базовой </a:t>
            </a: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СЛР</a:t>
            </a:r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 наличии 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АНД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Наложить электроды</a:t>
            </a:r>
          </a:p>
          <a:p>
            <a:pPr marL="0" indent="0" algn="ctr">
              <a:buNone/>
            </a:pP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28" y="1228582"/>
            <a:ext cx="4700328" cy="256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28" y="3789040"/>
            <a:ext cx="4700328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1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90" y="12349"/>
            <a:ext cx="9083914" cy="838200"/>
          </a:xfrm>
        </p:spPr>
        <p:txBody>
          <a:bodyPr>
            <a:normAutofit fontScale="90000"/>
          </a:bodyPr>
          <a:lstStyle/>
          <a:p>
            <a:r>
              <a:rPr lang="ru-RU" sz="31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en-US" sz="31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базовой 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СЛР</a:t>
            </a:r>
            <a:r>
              <a:rPr lang="ru-RU" sz="31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 наличии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ефибрилляция показана </a:t>
            </a: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2800" dirty="0" smtClean="0">
                <a:cs typeface="Times New Roman" pitchFamily="18" charset="0"/>
              </a:rPr>
              <a:t>АНД набирает энергию до </a:t>
            </a:r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150 Дж </a:t>
            </a:r>
            <a:r>
              <a:rPr lang="ru-RU" sz="2800" dirty="0" smtClean="0">
                <a:cs typeface="Times New Roman" pitchFamily="18" charset="0"/>
              </a:rPr>
              <a:t>и даёт команду «Нажать кнопку </a:t>
            </a:r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РАЗРЯД!</a:t>
            </a:r>
            <a:r>
              <a:rPr lang="ru-RU" sz="2800" dirty="0" smtClean="0">
                <a:cs typeface="Times New Roman" pitchFamily="18" charset="0"/>
              </a:rPr>
              <a:t>».</a:t>
            </a: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2800" dirty="0"/>
              <a:t>Сразу после разряда немедленно </a:t>
            </a:r>
            <a:r>
              <a:rPr lang="ru-RU" sz="2800" b="1" dirty="0">
                <a:solidFill>
                  <a:srgbClr val="FF0000"/>
                </a:solidFill>
              </a:rPr>
              <a:t>приступить к компрессии</a:t>
            </a:r>
            <a:r>
              <a:rPr lang="ru-RU" sz="2800" dirty="0"/>
              <a:t> </a:t>
            </a:r>
            <a:r>
              <a:rPr lang="ru-RU" sz="2800" dirty="0" smtClean="0"/>
              <a:t>(</a:t>
            </a:r>
            <a:r>
              <a:rPr lang="ru-RU" sz="2400" i="1" dirty="0" smtClean="0"/>
              <a:t>с </a:t>
            </a:r>
            <a:r>
              <a:rPr lang="ru-RU" sz="2400" i="1" dirty="0"/>
              <a:t>частотой </a:t>
            </a:r>
            <a:r>
              <a:rPr lang="ru-RU" sz="2400" i="1" dirty="0" smtClean="0"/>
              <a:t>звукового сигнала</a:t>
            </a:r>
            <a:r>
              <a:rPr lang="ru-RU" sz="2800" dirty="0" smtClean="0"/>
              <a:t>) и </a:t>
            </a:r>
            <a:r>
              <a:rPr lang="ru-RU" sz="2800" b="1" dirty="0" smtClean="0">
                <a:solidFill>
                  <a:srgbClr val="FF0000"/>
                </a:solidFill>
              </a:rPr>
              <a:t>ИВЛ</a:t>
            </a:r>
            <a:r>
              <a:rPr lang="ru-RU" sz="2800" dirty="0" smtClean="0"/>
              <a:t>, </a:t>
            </a:r>
            <a:r>
              <a:rPr lang="ru-RU" sz="2800" dirty="0"/>
              <a:t>следуя голосовым командам прибора до очередной оценки ритма </a:t>
            </a:r>
            <a:r>
              <a:rPr lang="ru-RU" sz="2800" dirty="0" smtClean="0"/>
              <a:t>сердца (</a:t>
            </a:r>
            <a:r>
              <a:rPr lang="ru-RU" sz="2400" i="1" dirty="0" smtClean="0"/>
              <a:t>через 2 минуты</a:t>
            </a:r>
            <a:r>
              <a:rPr lang="ru-RU" sz="2800" dirty="0" smtClean="0"/>
              <a:t>). </a:t>
            </a: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2800" dirty="0" smtClean="0"/>
              <a:t>Для </a:t>
            </a:r>
            <a:r>
              <a:rPr lang="ru-RU" sz="2800" dirty="0"/>
              <a:t>следующего разряда прибор автоматически увеличивает мощность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2060"/>
                </a:solidFill>
              </a:rPr>
              <a:t>до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200 Дж</a:t>
            </a:r>
            <a:r>
              <a:rPr lang="ru-RU" sz="2800" dirty="0"/>
              <a:t>, а затем до максимального значения - </a:t>
            </a:r>
            <a:r>
              <a:rPr lang="ru-RU" sz="2800" b="1" dirty="0">
                <a:solidFill>
                  <a:srgbClr val="FF0000"/>
                </a:solidFill>
              </a:rPr>
              <a:t>250</a:t>
            </a:r>
            <a:r>
              <a:rPr lang="ru-RU" sz="2800" dirty="0"/>
              <a:t> джоулей</a:t>
            </a:r>
            <a:r>
              <a:rPr lang="ru-RU" sz="2800" dirty="0" smtClean="0"/>
              <a:t>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4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481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31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en-US" sz="31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базовой 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СЛР</a:t>
            </a:r>
            <a:r>
              <a:rPr lang="ru-RU" sz="31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 наличии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ефибрилляция не показана </a:t>
            </a: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3000" dirty="0" smtClean="0">
                <a:cs typeface="Times New Roman" pitchFamily="18" charset="0"/>
              </a:rPr>
              <a:t>АНД даёт команду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приступить 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компрессии </a:t>
            </a:r>
            <a:r>
              <a:rPr lang="ru-RU" sz="2600" dirty="0" smtClean="0"/>
              <a:t>(</a:t>
            </a:r>
            <a:r>
              <a:rPr lang="ru-RU" sz="2600" i="1" dirty="0" smtClean="0"/>
              <a:t>с </a:t>
            </a:r>
            <a:r>
              <a:rPr lang="ru-RU" sz="2600" i="1" dirty="0"/>
              <a:t>частотой подаваемого звукового </a:t>
            </a:r>
            <a:r>
              <a:rPr lang="ru-RU" sz="2600" i="1" dirty="0" smtClean="0"/>
              <a:t>сигнала</a:t>
            </a:r>
            <a:r>
              <a:rPr lang="ru-RU" sz="2600" dirty="0" smtClean="0"/>
              <a:t>)</a:t>
            </a:r>
            <a:r>
              <a:rPr lang="ru-RU" sz="3000" dirty="0" smtClean="0"/>
              <a:t>. </a:t>
            </a: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3000" dirty="0" smtClean="0"/>
              <a:t>Через </a:t>
            </a:r>
            <a:r>
              <a:rPr lang="ru-RU" sz="3000" dirty="0"/>
              <a:t>30 компрессий </a:t>
            </a:r>
            <a:r>
              <a:rPr lang="ru-RU" sz="3000" dirty="0" smtClean="0"/>
              <a:t>- </a:t>
            </a:r>
            <a:r>
              <a:rPr lang="ru-RU" sz="3000" dirty="0"/>
              <a:t>команда </a:t>
            </a:r>
            <a:endParaRPr lang="ru-RU" sz="3000" dirty="0" smtClean="0"/>
          </a:p>
          <a:p>
            <a:pPr marL="0" indent="0">
              <a:buClr>
                <a:srgbClr val="7030A0"/>
              </a:buClr>
              <a:buSzPct val="100000"/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   «сделать </a:t>
            </a:r>
            <a:r>
              <a:rPr lang="ru-RU" sz="3000" b="1" dirty="0">
                <a:solidFill>
                  <a:srgbClr val="FF0000"/>
                </a:solidFill>
              </a:rPr>
              <a:t>2 </a:t>
            </a:r>
            <a:r>
              <a:rPr lang="ru-RU" sz="3000" b="1" dirty="0" smtClean="0">
                <a:solidFill>
                  <a:srgbClr val="FF0000"/>
                </a:solidFill>
              </a:rPr>
              <a:t>вдоха»</a:t>
            </a:r>
            <a:r>
              <a:rPr lang="ru-RU" sz="3000" dirty="0" smtClean="0"/>
              <a:t>. </a:t>
            </a: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3000" b="1" dirty="0" smtClean="0">
                <a:solidFill>
                  <a:srgbClr val="FF0000"/>
                </a:solidFill>
              </a:rPr>
              <a:t>По </a:t>
            </a:r>
            <a:r>
              <a:rPr lang="ru-RU" sz="3000" b="1" dirty="0">
                <a:solidFill>
                  <a:srgbClr val="FF0000"/>
                </a:solidFill>
              </a:rPr>
              <a:t>истечении </a:t>
            </a:r>
            <a:r>
              <a:rPr lang="ru-RU" sz="3000" b="1" dirty="0" smtClean="0">
                <a:solidFill>
                  <a:srgbClr val="FF0000"/>
                </a:solidFill>
              </a:rPr>
              <a:t>2 минут</a:t>
            </a:r>
            <a:r>
              <a:rPr lang="ru-RU" sz="3000" dirty="0" smtClean="0"/>
              <a:t>, </a:t>
            </a:r>
            <a:r>
              <a:rPr lang="ru-RU" sz="3000" dirty="0"/>
              <a:t>прибор </a:t>
            </a:r>
            <a:r>
              <a:rPr lang="ru-RU" sz="3000" b="1" dirty="0">
                <a:solidFill>
                  <a:srgbClr val="FF0000"/>
                </a:solidFill>
              </a:rPr>
              <a:t>проведёт оценку ритма </a:t>
            </a:r>
            <a:r>
              <a:rPr lang="ru-RU" sz="3000" dirty="0"/>
              <a:t>(предложив не касаться пациента), и продолжит подавать голосовые команды по проведению </a:t>
            </a:r>
            <a:r>
              <a:rPr lang="ru-RU" sz="3000" dirty="0" smtClean="0"/>
              <a:t>СЛР – 30 :2.</a:t>
            </a:r>
          </a:p>
        </p:txBody>
      </p:sp>
    </p:spTree>
    <p:extLst>
      <p:ext uri="{BB962C8B-B14F-4D97-AF65-F5344CB8AC3E}">
        <p14:creationId xmlns:p14="http://schemas.microsoft.com/office/powerpoint/2010/main" val="15406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686800" cy="838200"/>
          </a:xfrm>
        </p:spPr>
        <p:txBody>
          <a:bodyPr/>
          <a:lstStyle/>
          <a:p>
            <a:pPr algn="ctr"/>
            <a:r>
              <a:rPr lang="ru-RU" b="1" i="1" dirty="0" smtClean="0"/>
              <a:t>прекращение  СЛР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i="1" dirty="0" smtClean="0"/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Базовую СЛР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проводят</a:t>
            </a:r>
            <a:r>
              <a:rPr lang="ru-RU" sz="2800" dirty="0" smtClean="0"/>
              <a:t>:</a:t>
            </a: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3600" b="1" dirty="0" smtClean="0"/>
              <a:t>до </a:t>
            </a:r>
            <a:r>
              <a:rPr lang="ru-RU" sz="3600" b="1" dirty="0"/>
              <a:t>появления признаков жизни, </a:t>
            </a:r>
            <a:endParaRPr lang="ru-RU" sz="3600" b="1" dirty="0" smtClean="0"/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3600" b="1" dirty="0" smtClean="0"/>
              <a:t>собственного </a:t>
            </a:r>
            <a:r>
              <a:rPr lang="ru-RU" sz="3600" b="1" dirty="0"/>
              <a:t>физического истощения, </a:t>
            </a:r>
            <a:endParaRPr lang="ru-RU" sz="3600" b="1" dirty="0" smtClean="0"/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3600" b="1" dirty="0" smtClean="0"/>
              <a:t>до </a:t>
            </a:r>
            <a:r>
              <a:rPr lang="ru-RU" sz="3600" b="1" dirty="0"/>
              <a:t>прибытия </a:t>
            </a:r>
            <a:r>
              <a:rPr lang="ru-RU" sz="3600" b="1" dirty="0" err="1" smtClean="0"/>
              <a:t>квалифициров</a:t>
            </a:r>
            <a:r>
              <a:rPr lang="ru-RU" sz="3600" b="1" dirty="0" smtClean="0"/>
              <a:t>. мед. </a:t>
            </a:r>
            <a:r>
              <a:rPr lang="ru-RU" sz="3600" b="1" dirty="0"/>
              <a:t>персонала, который </a:t>
            </a:r>
            <a:r>
              <a:rPr lang="ru-RU" sz="3600" b="1" dirty="0" smtClean="0"/>
              <a:t>продолжит </a:t>
            </a:r>
            <a:r>
              <a:rPr lang="ru-RU" sz="3600" b="1" dirty="0"/>
              <a:t>реанимацию или констатирует смерть</a:t>
            </a:r>
          </a:p>
        </p:txBody>
      </p:sp>
    </p:spTree>
    <p:extLst>
      <p:ext uri="{BB962C8B-B14F-4D97-AF65-F5344CB8AC3E}">
        <p14:creationId xmlns:p14="http://schemas.microsoft.com/office/powerpoint/2010/main" val="3073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:\фото по центру\IMG_52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874">
            <a:off x="5599048" y="406294"/>
            <a:ext cx="3210897" cy="244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8937">
            <a:off x="270403" y="406000"/>
            <a:ext cx="326436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185">
            <a:off x="251520" y="4149080"/>
            <a:ext cx="3264362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275">
            <a:off x="5572315" y="4081026"/>
            <a:ext cx="3264363" cy="2448272"/>
          </a:xfrm>
          <a:prstGeom prst="rect">
            <a:avLst/>
          </a:prstGeom>
        </p:spPr>
      </p:pic>
      <p:pic>
        <p:nvPicPr>
          <p:cNvPr id="14338" name="Picture 2" descr="http://tambov-doctor.ru/upload/medialibrary/7f6/7f63dbd7fec2c8c9fe0969e26bcd24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3048338" cy="228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8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Интенсивная терапия и Реанимация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476672"/>
            <a:ext cx="9108504" cy="63813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Интенсивное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наблюдение включает: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визуальный, инструменталь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ный и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лабораторный КОНТРОЛЬ: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447675" indent="-447675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КРОВООБРАЩЕНИЯ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447675" indent="-447675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ДИУРЕЗА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447675" indent="-447675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ДЫХАНИЯ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447675" indent="-447675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ЦНС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447675" indent="-447675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ТЕМПЕРАТУРЫ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447675" indent="-447675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ГИДРОБАЛАНСА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75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 smtClean="0"/>
              <a:t>ТЕРМИНАЛьНОЕ</a:t>
            </a:r>
            <a:r>
              <a:rPr lang="ru-RU" b="1" i="1" dirty="0" smtClean="0"/>
              <a:t> СОСТОЯНИЕ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620688"/>
            <a:ext cx="9108504" cy="62373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Исход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хронического или острого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заболевания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(травмы) </a:t>
            </a:r>
          </a:p>
          <a:p>
            <a:pPr marL="0" indent="0" algn="ctr">
              <a:buNone/>
            </a:pP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Это состояние, 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граничащее 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между жизнью и 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смертью, с 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крайне тяжелым нарушением жизненно важных функций организма. 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Этот процесс </a:t>
            </a:r>
            <a:r>
              <a:rPr lang="ru-RU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длится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от нескольких </a:t>
            </a:r>
            <a:r>
              <a:rPr lang="ru-RU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минут </a:t>
            </a:r>
            <a:r>
              <a:rPr lang="ru-RU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до нескольких </a:t>
            </a:r>
            <a:r>
              <a:rPr lang="ru-RU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часов</a:t>
            </a:r>
            <a:endParaRPr lang="ru-RU" sz="4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621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 smtClean="0"/>
              <a:t>ТЕРМИНАЛьНОЕ</a:t>
            </a:r>
            <a:r>
              <a:rPr lang="ru-RU" b="1" i="1" dirty="0" smtClean="0"/>
              <a:t> СОСТОЯНИЕ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573621"/>
              </p:ext>
            </p:extLst>
          </p:nvPr>
        </p:nvGraphicFramePr>
        <p:xfrm>
          <a:off x="34925" y="620713"/>
          <a:ext cx="9109075" cy="4406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803"/>
                <a:gridCol w="1872208"/>
                <a:gridCol w="2376264"/>
                <a:gridCol w="1008112"/>
                <a:gridCol w="1763688"/>
              </a:tblGrid>
              <a:tr h="64804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Стадии</a:t>
                      </a:r>
                      <a:endParaRPr lang="ru-RU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Сознание</a:t>
                      </a:r>
                      <a:endParaRPr lang="ru-RU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Дыхание</a:t>
                      </a:r>
                      <a:endParaRPr lang="ru-RU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АД</a:t>
                      </a:r>
                      <a:endParaRPr lang="ru-RU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</a:t>
                      </a:r>
                      <a:endParaRPr lang="ru-RU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78634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Предагония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От</a:t>
                      </a:r>
                      <a:r>
                        <a:rPr lang="ru-RU" b="1" baseline="0" dirty="0" smtClean="0"/>
                        <a:t> сознания до комы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Тахи</a:t>
                      </a:r>
                      <a:r>
                        <a:rPr lang="ru-RU" b="1" dirty="0" smtClean="0"/>
                        <a:t>/</a:t>
                      </a:r>
                      <a:r>
                        <a:rPr lang="ru-RU" b="1" dirty="0" err="1" smtClean="0"/>
                        <a:t>бради</a:t>
                      </a:r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Патологическое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Тахи</a:t>
                      </a:r>
                      <a:r>
                        <a:rPr lang="ru-RU" b="1" dirty="0" smtClean="0"/>
                        <a:t>/</a:t>
                      </a:r>
                      <a:r>
                        <a:rPr lang="ru-RU" b="1" dirty="0" err="1" smtClean="0"/>
                        <a:t>бради</a:t>
                      </a:r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Аритмии</a:t>
                      </a:r>
                      <a:endParaRPr lang="ru-RU" b="1" dirty="0"/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Терминаль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. пауза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Агония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</a:tr>
              <a:tr h="128544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Клиническая смерть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6732240" y="1268760"/>
            <a:ext cx="238953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53934" y="2420886"/>
            <a:ext cx="576064" cy="117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2450203"/>
            <a:ext cx="576064" cy="117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39145" y="2450202"/>
            <a:ext cx="576064" cy="117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53926" y="2456026"/>
            <a:ext cx="576064" cy="117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153926" y="4287817"/>
            <a:ext cx="576064" cy="117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611153" y="4279008"/>
            <a:ext cx="576064" cy="117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4279009"/>
            <a:ext cx="576064" cy="117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711470" y="4300355"/>
            <a:ext cx="576064" cy="117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люс 13"/>
          <p:cNvSpPr/>
          <p:nvPr/>
        </p:nvSpPr>
        <p:spPr>
          <a:xfrm>
            <a:off x="2653934" y="2996952"/>
            <a:ext cx="576064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люс 14"/>
          <p:cNvSpPr/>
          <p:nvPr/>
        </p:nvSpPr>
        <p:spPr>
          <a:xfrm>
            <a:off x="4716016" y="3099121"/>
            <a:ext cx="576064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люс 15"/>
          <p:cNvSpPr/>
          <p:nvPr/>
        </p:nvSpPr>
        <p:spPr>
          <a:xfrm>
            <a:off x="6539145" y="3099937"/>
            <a:ext cx="576064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люс 16"/>
          <p:cNvSpPr/>
          <p:nvPr/>
        </p:nvSpPr>
        <p:spPr>
          <a:xfrm>
            <a:off x="8153926" y="3099937"/>
            <a:ext cx="576064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53934" y="3497457"/>
            <a:ext cx="576064" cy="117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05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838200"/>
          </a:xfrm>
        </p:spPr>
        <p:txBody>
          <a:bodyPr/>
          <a:lstStyle/>
          <a:p>
            <a:pPr algn="ctr"/>
            <a:r>
              <a:rPr lang="ru-RU" b="1" i="1" dirty="0"/>
              <a:t>Клиническая смерть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764704"/>
            <a:ext cx="8974832" cy="609329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b="1" dirty="0">
                <a:latin typeface="Bookman Old Style" panose="02050604050505020204" pitchFamily="18" charset="0"/>
              </a:rPr>
              <a:t>П</a:t>
            </a:r>
            <a:r>
              <a:rPr lang="ru-RU" sz="9600" b="1" dirty="0" smtClean="0">
                <a:latin typeface="Bookman Old Style" panose="02050604050505020204" pitchFamily="18" charset="0"/>
              </a:rPr>
              <a:t>ериод </a:t>
            </a:r>
            <a:r>
              <a:rPr lang="ru-RU" sz="9600" b="1" dirty="0">
                <a:latin typeface="Bookman Old Style" panose="02050604050505020204" pitchFamily="18" charset="0"/>
              </a:rPr>
              <a:t>между жизнью и смертью, </a:t>
            </a:r>
            <a:r>
              <a:rPr lang="ru-RU" sz="9600" b="1" dirty="0" smtClean="0">
                <a:latin typeface="Bookman Old Style" panose="02050604050505020204" pitchFamily="18" charset="0"/>
              </a:rPr>
              <a:t/>
            </a:r>
            <a:br>
              <a:rPr lang="ru-RU" sz="9600" b="1" dirty="0" smtClean="0">
                <a:latin typeface="Bookman Old Style" panose="02050604050505020204" pitchFamily="18" charset="0"/>
              </a:rPr>
            </a:br>
            <a:r>
              <a:rPr lang="ru-RU" sz="9600" b="1" dirty="0" smtClean="0">
                <a:latin typeface="Bookman Old Style" panose="02050604050505020204" pitchFamily="18" charset="0"/>
              </a:rPr>
              <a:t>когда уже нет видимых признаков </a:t>
            </a:r>
            <a:r>
              <a:rPr lang="ru-RU" sz="9600" b="1" dirty="0">
                <a:latin typeface="Bookman Old Style" panose="02050604050505020204" pitchFamily="18" charset="0"/>
              </a:rPr>
              <a:t>жизни, </a:t>
            </a:r>
            <a:r>
              <a:rPr lang="ru-RU" sz="9600" b="1" dirty="0" smtClean="0">
                <a:latin typeface="Bookman Old Style" panose="02050604050505020204" pitchFamily="18" charset="0"/>
              </a:rPr>
              <a:t/>
            </a:r>
            <a:br>
              <a:rPr lang="ru-RU" sz="9600" b="1" dirty="0" smtClean="0">
                <a:latin typeface="Bookman Old Style" panose="02050604050505020204" pitchFamily="18" charset="0"/>
              </a:rPr>
            </a:br>
            <a:r>
              <a:rPr lang="ru-RU" sz="9600" b="1" dirty="0" smtClean="0">
                <a:latin typeface="Bookman Old Style" panose="02050604050505020204" pitchFamily="18" charset="0"/>
              </a:rPr>
              <a:t>но ещё продолжаются жизненные </a:t>
            </a:r>
            <a:r>
              <a:rPr lang="ru-RU" sz="9600" b="1" dirty="0">
                <a:latin typeface="Bookman Old Style" panose="02050604050505020204" pitchFamily="18" charset="0"/>
              </a:rPr>
              <a:t>процессы, </a:t>
            </a:r>
            <a:r>
              <a:rPr lang="ru-RU" sz="9600" b="1" dirty="0" smtClean="0">
                <a:latin typeface="Bookman Old Style" panose="02050604050505020204" pitchFamily="18" charset="0"/>
              </a:rPr>
              <a:t/>
            </a:r>
            <a:br>
              <a:rPr lang="ru-RU" sz="9600" b="1" dirty="0" smtClean="0">
                <a:latin typeface="Bookman Old Style" panose="02050604050505020204" pitchFamily="18" charset="0"/>
              </a:rPr>
            </a:br>
            <a:r>
              <a:rPr lang="ru-RU" sz="9600" b="1" dirty="0" smtClean="0">
                <a:latin typeface="Bookman Old Style" panose="02050604050505020204" pitchFamily="18" charset="0"/>
              </a:rPr>
              <a:t>и возможно оживление организма.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112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Продолжительность клинической смерти</a:t>
            </a:r>
            <a:r>
              <a:rPr lang="ru-RU" sz="11200" dirty="0" smtClean="0">
                <a:latin typeface="Bookman Old Style" panose="02050604050505020204" pitchFamily="18" charset="0"/>
              </a:rPr>
              <a:t> </a:t>
            </a: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При </a:t>
            </a:r>
            <a:r>
              <a:rPr lang="ru-RU" sz="1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обычной температуре </a:t>
            </a:r>
            <a:r>
              <a:rPr lang="ru-RU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тела</a:t>
            </a:r>
            <a:r>
              <a:rPr lang="ru-RU" sz="9600" dirty="0" smtClean="0">
                <a:latin typeface="Bookman Old Style" panose="02050604050505020204" pitchFamily="18" charset="0"/>
              </a:rPr>
              <a:t/>
            </a:r>
            <a:br>
              <a:rPr lang="ru-RU" sz="9600" dirty="0" smtClean="0">
                <a:latin typeface="Bookman Old Style" panose="02050604050505020204" pitchFamily="18" charset="0"/>
              </a:rPr>
            </a:br>
            <a:r>
              <a:rPr lang="ru-RU" sz="9600" dirty="0" smtClean="0">
                <a:latin typeface="Bookman Old Style" panose="02050604050505020204" pitchFamily="18" charset="0"/>
              </a:rPr>
              <a:t>этот период </a:t>
            </a:r>
            <a:r>
              <a:rPr lang="ru-RU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составляет </a:t>
            </a:r>
            <a:r>
              <a:rPr lang="ru-RU" sz="1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5—6 </a:t>
            </a:r>
            <a:r>
              <a:rPr lang="ru-RU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минут </a:t>
            </a:r>
            <a:r>
              <a:rPr lang="ru-RU" sz="9600" dirty="0" smtClean="0">
                <a:latin typeface="Bookman Old Style" panose="02050604050505020204" pitchFamily="18" charset="0"/>
              </a:rPr>
              <a:t>(после </a:t>
            </a:r>
            <a:r>
              <a:rPr lang="ru-RU" sz="9600" dirty="0">
                <a:latin typeface="Bookman Old Style" panose="02050604050505020204" pitchFamily="18" charset="0"/>
              </a:rPr>
              <a:t>чего </a:t>
            </a:r>
            <a:r>
              <a:rPr lang="ru-RU" sz="9600" dirty="0" smtClean="0">
                <a:latin typeface="Bookman Old Style" panose="02050604050505020204" pitchFamily="18" charset="0"/>
              </a:rPr>
              <a:t>развиваются необратимые </a:t>
            </a:r>
            <a:r>
              <a:rPr lang="ru-RU" sz="9600" dirty="0">
                <a:latin typeface="Bookman Old Style" panose="02050604050505020204" pitchFamily="18" charset="0"/>
              </a:rPr>
              <a:t>изменения в </a:t>
            </a:r>
            <a:r>
              <a:rPr lang="ru-RU" sz="9600" dirty="0" smtClean="0">
                <a:latin typeface="Bookman Old Style" panose="02050604050505020204" pitchFamily="18" charset="0"/>
              </a:rPr>
              <a:t>тканях, и в первую очередь погибает головной мозг).</a:t>
            </a: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особых условиях </a:t>
            </a:r>
            <a:r>
              <a:rPr lang="ru-RU" sz="112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этот период </a:t>
            </a:r>
            <a:br>
              <a:rPr lang="ru-RU" sz="112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ru-RU" sz="112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длится </a:t>
            </a:r>
            <a:r>
              <a:rPr lang="ru-RU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 15-16 мин </a:t>
            </a:r>
            <a:r>
              <a:rPr lang="ru-RU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</a:t>
            </a:r>
            <a:r>
              <a:rPr lang="ru-RU" sz="1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</a:t>
            </a:r>
            <a:r>
              <a:rPr lang="ru-RU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более</a:t>
            </a:r>
            <a:r>
              <a:rPr lang="ru-RU" sz="11200" dirty="0" smtClean="0">
                <a:latin typeface="Bookman Old Style" panose="02050604050505020204" pitchFamily="18" charset="0"/>
              </a:rPr>
              <a:t>). </a:t>
            </a:r>
            <a:endParaRPr lang="ru-RU" sz="9600" dirty="0" smtClean="0">
              <a:latin typeface="Bookman Old Style" panose="02050604050505020204" pitchFamily="18" charset="0"/>
            </a:endParaRPr>
          </a:p>
          <a:p>
            <a:pPr marL="0" indent="0">
              <a:buClr>
                <a:srgbClr val="7030A0"/>
              </a:buClr>
              <a:buSzPct val="100000"/>
              <a:buNone/>
            </a:pPr>
            <a:r>
              <a:rPr lang="ru-RU" sz="1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Особые </a:t>
            </a:r>
            <a:r>
              <a:rPr lang="ru-RU" sz="1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условия </a:t>
            </a:r>
            <a:r>
              <a:rPr lang="ru-RU" sz="9600" dirty="0" smtClean="0">
                <a:latin typeface="Bookman Old Style" panose="02050604050505020204" pitchFamily="18" charset="0"/>
              </a:rPr>
              <a:t>- </a:t>
            </a:r>
            <a:r>
              <a:rPr lang="ru-RU" sz="112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гипотермия,</a:t>
            </a:r>
            <a:r>
              <a:rPr lang="ru-RU" sz="112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112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кислород, фармаколог </a:t>
            </a:r>
            <a:r>
              <a:rPr lang="ru-RU" sz="112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защита, искусственная </a:t>
            </a:r>
            <a:r>
              <a:rPr lang="ru-RU" sz="112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кома. </a:t>
            </a:r>
            <a:r>
              <a:rPr lang="ru-RU" sz="9600" b="1" dirty="0" smtClean="0">
                <a:latin typeface="Bookman Old Style" panose="02050604050505020204" pitchFamily="18" charset="0"/>
              </a:rPr>
              <a:t>Создаются для уменьшения</a:t>
            </a:r>
            <a:r>
              <a:rPr lang="ru-RU" sz="9600" b="1" dirty="0">
                <a:latin typeface="Bookman Old Style" panose="02050604050505020204" pitchFamily="18" charset="0"/>
              </a:rPr>
              <a:t> </a:t>
            </a:r>
            <a:r>
              <a:rPr lang="ru-RU" sz="9600" b="1" dirty="0" smtClean="0">
                <a:latin typeface="Bookman Old Style" panose="02050604050505020204" pitchFamily="18" charset="0"/>
              </a:rPr>
              <a:t>потребности мозга кислороде </a:t>
            </a:r>
            <a:r>
              <a:rPr lang="ru-RU" sz="9600" b="1" dirty="0">
                <a:latin typeface="Bookman Old Style" panose="02050604050505020204" pitchFamily="18" charset="0"/>
              </a:rPr>
              <a:t>и </a:t>
            </a:r>
            <a:r>
              <a:rPr lang="ru-RU" sz="9600" b="1" dirty="0" smtClean="0">
                <a:latin typeface="Bookman Old Style" panose="02050604050505020204" pitchFamily="18" charset="0"/>
              </a:rPr>
              <a:t>замедления процессов </a:t>
            </a:r>
            <a:r>
              <a:rPr lang="ru-RU" sz="9600" b="1" dirty="0">
                <a:latin typeface="Bookman Old Style" panose="02050604050505020204" pitchFamily="18" charset="0"/>
              </a:rPr>
              <a:t>повреждающих головной </a:t>
            </a:r>
            <a:r>
              <a:rPr lang="ru-RU" sz="9600" b="1" dirty="0" smtClean="0">
                <a:latin typeface="Bookman Old Style" panose="02050604050505020204" pitchFamily="18" charset="0"/>
              </a:rPr>
              <a:t>мозг</a:t>
            </a:r>
            <a:endParaRPr lang="ru-RU" sz="96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84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934"/>
            <a:ext cx="8686800" cy="838200"/>
          </a:xfrm>
        </p:spPr>
        <p:txBody>
          <a:bodyPr/>
          <a:lstStyle/>
          <a:p>
            <a:pPr algn="ctr"/>
            <a:r>
              <a:rPr lang="ru-RU" b="1" i="1" dirty="0"/>
              <a:t>Клиническая смерть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836712"/>
            <a:ext cx="88392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i="1" dirty="0" smtClean="0"/>
              <a:t>    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800" b="1" dirty="0"/>
              <a:t>отсутствие сознания;</a:t>
            </a:r>
          </a:p>
          <a:p>
            <a:pPr lvl="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800" b="1" dirty="0"/>
              <a:t>отсутствие </a:t>
            </a:r>
            <a:r>
              <a:rPr lang="ru-RU" sz="1800" b="1" dirty="0" smtClean="0"/>
              <a:t>дыхания </a:t>
            </a:r>
            <a:r>
              <a:rPr lang="ru-RU" sz="1800" b="1" dirty="0"/>
              <a:t>или агональное (гаспинг) дыхание;</a:t>
            </a:r>
          </a:p>
          <a:p>
            <a:pPr lvl="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800" b="1" dirty="0"/>
              <a:t>отсутствие пульса на магистральных артериях </a:t>
            </a:r>
            <a:r>
              <a:rPr lang="ru-RU" sz="1400" b="1" dirty="0"/>
              <a:t>(сонных или бедренных</a:t>
            </a:r>
            <a:r>
              <a:rPr lang="ru-RU" sz="1400" b="1" dirty="0" smtClean="0"/>
              <a:t>)</a:t>
            </a:r>
            <a:r>
              <a:rPr lang="ru-RU" sz="1800" b="1" dirty="0" smtClean="0"/>
              <a:t>.</a:t>
            </a:r>
            <a:r>
              <a:rPr lang="ru-RU" sz="1800" dirty="0" smtClean="0"/>
              <a:t> </a:t>
            </a:r>
            <a:endParaRPr lang="ru-RU" sz="1800" dirty="0"/>
          </a:p>
          <a:p>
            <a:pPr marL="0" indent="0">
              <a:buClr>
                <a:srgbClr val="7030A0"/>
              </a:buClr>
              <a:buSzPct val="100000"/>
              <a:buNone/>
            </a:pPr>
            <a:r>
              <a:rPr lang="ru-RU" sz="1800" b="1" i="1" dirty="0" smtClean="0"/>
              <a:t>     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Дополнительные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800" b="1" dirty="0"/>
              <a:t>расширение зрачков (</a:t>
            </a:r>
            <a:r>
              <a:rPr lang="ru-RU" sz="1600" b="1" dirty="0" smtClean="0"/>
              <a:t>наблюдается </a:t>
            </a:r>
            <a:r>
              <a:rPr lang="ru-RU" sz="1600" b="1" dirty="0"/>
              <a:t>через 30-60 секунд после остановки сердца, и </a:t>
            </a:r>
            <a:r>
              <a:rPr lang="ru-RU" sz="1600" b="1" dirty="0" smtClean="0"/>
              <a:t>достигает максимума на </a:t>
            </a:r>
            <a:r>
              <a:rPr lang="ru-RU" sz="1600" b="1" dirty="0"/>
              <a:t>второй минуте клинической смерти, поэтому не следует терять драгоценное время на его установление);</a:t>
            </a:r>
            <a:endParaRPr lang="ru-RU" sz="1800" b="1" dirty="0"/>
          </a:p>
          <a:p>
            <a:pPr lvl="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800" b="1" dirty="0"/>
              <a:t>арефлексия (отсутствие корнеального рефлекса, реакции зрачков на свет и иных рефлексов); </a:t>
            </a:r>
          </a:p>
          <a:p>
            <a:pPr lvl="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800" b="1" dirty="0"/>
              <a:t>выраженная бледность/цианоз кожных </a:t>
            </a:r>
            <a:r>
              <a:rPr lang="ru-RU" sz="1800" b="1" dirty="0" smtClean="0"/>
              <a:t>покровов.</a:t>
            </a:r>
          </a:p>
          <a:p>
            <a:pPr marL="0" lvl="0" indent="0" algn="ctr">
              <a:buClr>
                <a:srgbClr val="7030A0"/>
              </a:buClr>
              <a:buSzPct val="100000"/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Дополнительные признаки могут наблюдаться </a:t>
            </a:r>
          </a:p>
          <a:p>
            <a:pPr marL="0" lvl="0" indent="0" algn="ctr">
              <a:buClr>
                <a:srgbClr val="7030A0"/>
              </a:buClr>
              <a:buSzPct val="100000"/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у ещё живого человека!</a:t>
            </a:r>
            <a:endParaRPr lang="ru-RU" sz="2400" b="1" i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установления факта клинической смерти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достаточно наличия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основных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признаков!!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1220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1603"/>
            <a:ext cx="8686800" cy="838200"/>
          </a:xfrm>
        </p:spPr>
        <p:txBody>
          <a:bodyPr/>
          <a:lstStyle/>
          <a:p>
            <a:pPr algn="ctr"/>
            <a:r>
              <a:rPr lang="ru-RU" b="1" i="1" dirty="0" smtClean="0"/>
              <a:t>Биологическая </a:t>
            </a:r>
            <a:r>
              <a:rPr lang="ru-RU" b="1" i="1" dirty="0"/>
              <a:t>смерть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949280"/>
          </a:xfrm>
        </p:spPr>
        <p:txBody>
          <a:bodyPr lIns="90000"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  </a:t>
            </a:r>
            <a:r>
              <a:rPr lang="ru-RU" sz="9600" b="1" i="1" dirty="0" smtClean="0"/>
              <a:t>Необратимый этап умирания, когда </a:t>
            </a:r>
          </a:p>
          <a:p>
            <a:pPr marL="0" indent="0" algn="ctr">
              <a:buNone/>
            </a:pPr>
            <a:r>
              <a:rPr lang="ru-RU" sz="9600" b="1" i="1" dirty="0" smtClean="0"/>
              <a:t>начинаются процессы разложения</a:t>
            </a:r>
          </a:p>
          <a:p>
            <a:pPr marL="0" indent="0">
              <a:buNone/>
            </a:pPr>
            <a:endParaRPr lang="ru-RU" sz="6600" b="1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6600" b="1" i="1" dirty="0">
                <a:solidFill>
                  <a:srgbClr val="7030A0"/>
                </a:solidFill>
              </a:rPr>
              <a:t> </a:t>
            </a:r>
            <a:r>
              <a:rPr lang="ru-RU" sz="6600" b="1" i="1" dirty="0" smtClean="0">
                <a:solidFill>
                  <a:srgbClr val="7030A0"/>
                </a:solidFill>
              </a:rPr>
              <a:t>    </a:t>
            </a:r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Ранние </a:t>
            </a:r>
            <a: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</a:t>
            </a:r>
            <a:r>
              <a:rPr lang="ru-R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dirty="0"/>
              <a:t>появляются </a:t>
            </a:r>
            <a:r>
              <a:rPr lang="ru-RU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30-40 </a:t>
            </a:r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минут  </a:t>
            </a:r>
          </a:p>
          <a:p>
            <a:pPr marL="0" indent="0">
              <a:buNone/>
            </a:pPr>
            <a:r>
              <a:rPr lang="ru-RU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6600" dirty="0" smtClean="0"/>
              <a:t>после </a:t>
            </a:r>
            <a:r>
              <a:rPr lang="ru-RU" sz="6600" dirty="0"/>
              <a:t>смерти</a:t>
            </a:r>
            <a:r>
              <a:rPr lang="ru-RU" sz="6600" dirty="0" smtClean="0"/>
              <a:t>, и </a:t>
            </a:r>
            <a:r>
              <a:rPr lang="ru-RU" sz="6600" dirty="0"/>
              <a:t>к ним относятся: </a:t>
            </a:r>
          </a:p>
          <a:p>
            <a:pPr lvl="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высыхание роговицы</a:t>
            </a:r>
            <a:r>
              <a:rPr lang="ru-RU" sz="1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помутнение </a:t>
            </a:r>
            <a:r>
              <a:rPr lang="ru-RU" sz="1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роговицы</a:t>
            </a:r>
            <a:r>
              <a:rPr lang="ru-RU" sz="1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0"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симптом </a:t>
            </a:r>
            <a:r>
              <a:rPr lang="en-US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кошачьего </a:t>
            </a:r>
            <a:r>
              <a:rPr lang="ru-RU" sz="1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глаза</a:t>
            </a:r>
            <a:r>
              <a:rPr lang="ru-RU" sz="1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</a:t>
            </a:r>
            <a:r>
              <a:rPr lang="ru-RU" sz="1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dirty="0"/>
              <a:t>необходимы следующие условия: </a:t>
            </a:r>
            <a:endParaRPr lang="ru-RU" sz="6600" dirty="0" smtClean="0"/>
          </a:p>
          <a:p>
            <a:pPr lvl="0"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8000" dirty="0" smtClean="0"/>
              <a:t>  </a:t>
            </a:r>
            <a:r>
              <a:rPr lang="ru-RU" sz="8000" b="1" i="1" dirty="0" smtClean="0"/>
              <a:t>расширение зрачка</a:t>
            </a:r>
            <a:r>
              <a:rPr lang="ru-RU" sz="8000" b="1" i="1" dirty="0"/>
              <a:t>;</a:t>
            </a:r>
            <a:endParaRPr lang="ru-RU" sz="8000" b="1" i="1" dirty="0" smtClean="0"/>
          </a:p>
          <a:p>
            <a:pPr lvl="0"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8000" b="1" i="1" dirty="0" smtClean="0"/>
              <a:t>  размягчение </a:t>
            </a:r>
            <a:r>
              <a:rPr lang="ru-RU" sz="8000" b="1" i="1" dirty="0"/>
              <a:t>глазного </a:t>
            </a:r>
            <a:r>
              <a:rPr lang="ru-RU" sz="8000" b="1" i="1" dirty="0" smtClean="0"/>
              <a:t>яблока;</a:t>
            </a:r>
          </a:p>
          <a:p>
            <a:pPr lvl="0"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8000" b="1" i="1" dirty="0" smtClean="0"/>
              <a:t>  компрессия </a:t>
            </a:r>
            <a:r>
              <a:rPr lang="ru-RU" sz="8000" b="1" i="1" dirty="0"/>
              <a:t>глазного яблока пальцами от наружного </a:t>
            </a:r>
            <a:endParaRPr lang="ru-RU" sz="8000" b="1" i="1" dirty="0" smtClean="0"/>
          </a:p>
          <a:p>
            <a:pPr marL="0" lvl="0" indent="0">
              <a:buClr>
                <a:srgbClr val="7030A0"/>
              </a:buClr>
              <a:buNone/>
            </a:pPr>
            <a:r>
              <a:rPr lang="ru-RU" sz="8000" b="1" i="1" dirty="0"/>
              <a:t> </a:t>
            </a:r>
            <a:r>
              <a:rPr lang="ru-RU" sz="8000" b="1" i="1" dirty="0" smtClean="0"/>
              <a:t>    </a:t>
            </a:r>
            <a:r>
              <a:rPr lang="en-US" sz="8000" b="1" i="1" dirty="0" smtClean="0"/>
              <a:t> </a:t>
            </a:r>
            <a:r>
              <a:rPr lang="ru-RU" sz="8000" b="1" i="1" dirty="0" smtClean="0"/>
              <a:t>и  внутреннего </a:t>
            </a:r>
            <a:r>
              <a:rPr lang="ru-RU" sz="8000" b="1" i="1" dirty="0"/>
              <a:t>краёв </a:t>
            </a:r>
            <a:r>
              <a:rPr lang="ru-RU" sz="8000" b="1" i="1" dirty="0" smtClean="0"/>
              <a:t>орбиты (</a:t>
            </a:r>
            <a:r>
              <a:rPr lang="ru-RU" sz="8000" b="1" dirty="0" smtClean="0"/>
              <a:t>зрачок </a:t>
            </a:r>
            <a:r>
              <a:rPr lang="ru-RU" sz="8000" b="1" dirty="0"/>
              <a:t>при </a:t>
            </a:r>
            <a:r>
              <a:rPr lang="ru-RU" sz="8000" b="1" dirty="0" smtClean="0"/>
              <a:t>этом </a:t>
            </a:r>
          </a:p>
          <a:p>
            <a:pPr marL="0" lvl="0" indent="0">
              <a:buClr>
                <a:srgbClr val="7030A0"/>
              </a:buClr>
              <a:buNone/>
            </a:pPr>
            <a:r>
              <a:rPr lang="ru-RU" sz="8000" b="1" dirty="0"/>
              <a:t> </a:t>
            </a:r>
            <a:r>
              <a:rPr lang="ru-RU" sz="8000" b="1" dirty="0" smtClean="0"/>
              <a:t>     трансформируется в </a:t>
            </a:r>
            <a:r>
              <a:rPr lang="ru-RU" sz="8000" b="1" dirty="0"/>
              <a:t>вертикальную </a:t>
            </a:r>
            <a:r>
              <a:rPr lang="ru-RU" sz="8000" b="1" dirty="0" smtClean="0"/>
              <a:t>веретенообразную</a:t>
            </a:r>
            <a:r>
              <a:rPr lang="en-US" sz="8000" b="1" dirty="0" smtClean="0"/>
              <a:t> </a:t>
            </a:r>
            <a:r>
              <a:rPr lang="ru-RU" sz="8000" b="1" dirty="0" smtClean="0"/>
              <a:t> </a:t>
            </a:r>
          </a:p>
          <a:p>
            <a:pPr marL="0" lvl="0" indent="0">
              <a:buClr>
                <a:srgbClr val="7030A0"/>
              </a:buClr>
              <a:buNone/>
            </a:pPr>
            <a:r>
              <a:rPr lang="ru-RU" sz="8000" b="1" dirty="0"/>
              <a:t> </a:t>
            </a:r>
            <a:r>
              <a:rPr lang="ru-RU" sz="8000" b="1" dirty="0" smtClean="0"/>
              <a:t>     щель,</a:t>
            </a:r>
            <a:r>
              <a:rPr lang="ru-RU" sz="8000" b="1" dirty="0"/>
              <a:t> </a:t>
            </a:r>
            <a:r>
              <a:rPr lang="ru-RU" sz="8000" b="1" dirty="0" smtClean="0"/>
              <a:t>похожую </a:t>
            </a:r>
            <a:r>
              <a:rPr lang="ru-RU" sz="8000" b="1" dirty="0"/>
              <a:t>на </a:t>
            </a:r>
            <a:r>
              <a:rPr lang="ru-RU" sz="8000" b="1" dirty="0" smtClean="0"/>
              <a:t>кошачий зрачок).  </a:t>
            </a:r>
          </a:p>
          <a:p>
            <a:pPr marL="0" lvl="0" indent="0">
              <a:buClr>
                <a:srgbClr val="7030A0"/>
              </a:buClr>
              <a:buNone/>
            </a:pPr>
            <a:r>
              <a:rPr lang="ru-RU" sz="6600" dirty="0"/>
              <a:t> </a:t>
            </a:r>
            <a:r>
              <a:rPr lang="ru-RU" sz="6600" dirty="0" smtClean="0"/>
              <a:t>     </a:t>
            </a:r>
          </a:p>
          <a:p>
            <a:pPr marL="0" lvl="0" indent="0">
              <a:buClr>
                <a:srgbClr val="7030A0"/>
              </a:buClr>
              <a:buNone/>
            </a:pPr>
            <a:r>
              <a:rPr lang="ru-RU" sz="6800" dirty="0" smtClean="0"/>
              <a:t>При прекращении компрессии – зрачок снова приобретает округлую форму</a:t>
            </a:r>
            <a:endParaRPr lang="ru-RU" sz="6800" dirty="0"/>
          </a:p>
        </p:txBody>
      </p:sp>
    </p:spTree>
    <p:extLst>
      <p:ext uri="{BB962C8B-B14F-4D97-AF65-F5344CB8AC3E}">
        <p14:creationId xmlns:p14="http://schemas.microsoft.com/office/powerpoint/2010/main" val="2815146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1640</TotalTime>
  <Words>1427</Words>
  <Application>Microsoft Office PowerPoint</Application>
  <PresentationFormat>Экран (4:3)</PresentationFormat>
  <Paragraphs>242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Трек</vt:lpstr>
      <vt:lpstr>Базовая  сердечно-лёгочная  реанимация  преподаватель   Башков  ЛЕОНИД  Леонидович    Смоленск 2023</vt:lpstr>
      <vt:lpstr>Интенсивная терапия и Реанимация</vt:lpstr>
      <vt:lpstr>Интенсивная терапия и Реанимация</vt:lpstr>
      <vt:lpstr>Интенсивная терапия и Реанимация</vt:lpstr>
      <vt:lpstr>ТЕРМИНАЛьНОЕ СОСТОЯНИЕ</vt:lpstr>
      <vt:lpstr>ТЕРМИНАЛьНОЕ СОСТОЯНИЕ</vt:lpstr>
      <vt:lpstr>Клиническая смерть</vt:lpstr>
      <vt:lpstr>Клиническая смерть</vt:lpstr>
      <vt:lpstr>Биологическая смерть</vt:lpstr>
      <vt:lpstr>Биологическая смерть</vt:lpstr>
      <vt:lpstr>социальная смерть</vt:lpstr>
      <vt:lpstr>Нормативно-правовая база</vt:lpstr>
      <vt:lpstr>Показания к СЛР</vt:lpstr>
      <vt:lpstr>противопоказания к СЛР</vt:lpstr>
      <vt:lpstr>Базовая  СЛР</vt:lpstr>
      <vt:lpstr>базовая  СЛР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базовой СЛР при наличии АНД</vt:lpstr>
      <vt:lpstr>Алгоритм базовой СЛР при наличии АНД</vt:lpstr>
      <vt:lpstr>Алгоритм базовой СЛР при наличии АНД</vt:lpstr>
      <vt:lpstr>Алгоритм базовой СЛР при наличии АНД</vt:lpstr>
      <vt:lpstr>прекращение  СЛР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Профориентация в специальность на базе симуляционного центра</dc:title>
  <dc:creator>user</dc:creator>
  <cp:lastModifiedBy>Башков Леонид</cp:lastModifiedBy>
  <cp:revision>141</cp:revision>
  <dcterms:created xsi:type="dcterms:W3CDTF">2016-09-21T09:51:19Z</dcterms:created>
  <dcterms:modified xsi:type="dcterms:W3CDTF">2023-08-11T08:42:06Z</dcterms:modified>
</cp:coreProperties>
</file>